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87" r:id="rId3"/>
    <p:sldId id="292" r:id="rId4"/>
    <p:sldId id="293" r:id="rId5"/>
    <p:sldId id="294" r:id="rId6"/>
    <p:sldId id="283" r:id="rId7"/>
    <p:sldId id="304" r:id="rId8"/>
    <p:sldId id="295" r:id="rId9"/>
    <p:sldId id="296" r:id="rId10"/>
    <p:sldId id="299" r:id="rId11"/>
    <p:sldId id="289" r:id="rId12"/>
    <p:sldId id="300" r:id="rId13"/>
    <p:sldId id="301" r:id="rId14"/>
    <p:sldId id="27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774"/>
    <a:srgbClr val="FF2980"/>
    <a:srgbClr val="FF2F92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/>
    <p:restoredTop sz="84014"/>
  </p:normalViewPr>
  <p:slideViewPr>
    <p:cSldViewPr snapToGrid="0" snapToObjects="1">
      <p:cViewPr varScale="1">
        <p:scale>
          <a:sx n="53" d="100"/>
          <a:sy n="53" d="100"/>
        </p:scale>
        <p:origin x="10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0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3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Mentioned future programs approved, and what they are doing?</a:t>
            </a:r>
          </a:p>
        </p:txBody>
      </p:sp>
    </p:spTree>
    <p:extLst>
      <p:ext uri="{BB962C8B-B14F-4D97-AF65-F5344CB8AC3E}">
        <p14:creationId xmlns:p14="http://schemas.microsoft.com/office/powerpoint/2010/main" val="354044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arenBoth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2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48AEE-FFF4-0549-095B-E9EEAD177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5696F-8E11-A1A0-74C9-7041484BC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DFA46-DBAB-8843-1D6B-FC415D74B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5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2F842-06D7-6902-B50E-C97B2F50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>
            <a:extLst>
              <a:ext uri="{FF2B5EF4-FFF2-40B4-BE49-F238E27FC236}">
                <a16:creationId xmlns:a16="http://schemas.microsoft.com/office/drawing/2014/main" id="{59718D76-4F00-DC5A-E464-8213D5DE4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>
            <a:extLst>
              <a:ext uri="{FF2B5EF4-FFF2-40B4-BE49-F238E27FC236}">
                <a16:creationId xmlns:a16="http://schemas.microsoft.com/office/drawing/2014/main" id="{29F351BC-4400-C05D-5A30-00117FAD15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8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FAC9-CB46-701C-F28F-95F02652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>
            <a:extLst>
              <a:ext uri="{FF2B5EF4-FFF2-40B4-BE49-F238E27FC236}">
                <a16:creationId xmlns:a16="http://schemas.microsoft.com/office/drawing/2014/main" id="{55CB73B9-E3B7-FF41-E9FE-02772DC47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>
            <a:extLst>
              <a:ext uri="{FF2B5EF4-FFF2-40B4-BE49-F238E27FC236}">
                <a16:creationId xmlns:a16="http://schemas.microsoft.com/office/drawing/2014/main" id="{057F7FEF-5D7D-B254-221C-DDDD8B759D8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69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9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059D-29A1-D682-5A95-913A7AB87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1047F-CC19-3BD2-51ED-D9133329E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20681-2660-0718-BA9E-A82D46527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AFB80-51DE-3EF2-CC0B-D22054D3A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>
            <a:extLst>
              <a:ext uri="{FF2B5EF4-FFF2-40B4-BE49-F238E27FC236}">
                <a16:creationId xmlns:a16="http://schemas.microsoft.com/office/drawing/2014/main" id="{870569D2-8CCC-500D-FE8F-88506ADFE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>
            <a:extLst>
              <a:ext uri="{FF2B5EF4-FFF2-40B4-BE49-F238E27FC236}">
                <a16:creationId xmlns:a16="http://schemas.microsoft.com/office/drawing/2014/main" id="{DCA7BD96-5BE0-985A-BE97-88EA4313A76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84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4A17A-629D-5AD1-30CB-87402DE1B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112">
            <a:off x="84619" y="-2545679"/>
            <a:ext cx="18882360" cy="17099280"/>
          </a:xfrm>
          <a:prstGeom prst="rect">
            <a:avLst/>
          </a:prstGeom>
        </p:spPr>
      </p:pic>
      <p:sp>
        <p:nvSpPr>
          <p:cNvPr id="153" name="Svea Hernandez…"/>
          <p:cNvSpPr txBox="1">
            <a:spLocks noGrp="1"/>
          </p:cNvSpPr>
          <p:nvPr>
            <p:ph type="subTitle" sz="half" idx="1"/>
          </p:nvPr>
        </p:nvSpPr>
        <p:spPr>
          <a:xfrm>
            <a:off x="1894074" y="9823938"/>
            <a:ext cx="21971001" cy="35318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r" defTabSz="668655">
              <a:defRPr sz="4455"/>
            </a:pPr>
            <a:r>
              <a:rPr dirty="0" err="1"/>
              <a:t>Svea</a:t>
            </a:r>
            <a:r>
              <a:rPr dirty="0"/>
              <a:t> Hernandez</a:t>
            </a:r>
          </a:p>
          <a:p>
            <a:pPr algn="r" defTabSz="668655">
              <a:defRPr sz="4455"/>
            </a:pPr>
            <a:r>
              <a:rPr dirty="0"/>
              <a:t>ESA/AURA Astronomer</a:t>
            </a:r>
            <a:endParaRPr lang="en-US" dirty="0"/>
          </a:p>
          <a:p>
            <a:pPr algn="r" defTabSz="668655">
              <a:lnSpc>
                <a:spcPct val="150000"/>
              </a:lnSpc>
              <a:defRPr sz="3807" b="0"/>
            </a:pPr>
            <a:r>
              <a:rPr lang="en-US" sz="3400" dirty="0"/>
              <a:t>L. Jones, L. Smith, A. </a:t>
            </a:r>
            <a:r>
              <a:rPr lang="en-US" sz="3400" dirty="0" err="1"/>
              <a:t>Togi</a:t>
            </a:r>
            <a:r>
              <a:rPr lang="en-US" sz="3400" dirty="0"/>
              <a:t>, A. </a:t>
            </a:r>
            <a:r>
              <a:rPr lang="en-US" sz="3400" dirty="0" err="1"/>
              <a:t>Aloisi</a:t>
            </a:r>
            <a:r>
              <a:rPr lang="en-US" sz="3400" dirty="0"/>
              <a:t>, W. P. Blair, M. Melendez, V. Abril-Melgarejo</a:t>
            </a:r>
            <a:r>
              <a:rPr lang="en-US" sz="3400" dirty="0">
                <a:solidFill>
                  <a:srgbClr val="E22774"/>
                </a:solidFill>
              </a:rPr>
              <a:t>, A. Adamo</a:t>
            </a:r>
            <a:r>
              <a:rPr lang="en-US" sz="3400" dirty="0"/>
              <a:t>, </a:t>
            </a:r>
          </a:p>
          <a:p>
            <a:pPr algn="r" defTabSz="668655">
              <a:lnSpc>
                <a:spcPct val="150000"/>
              </a:lnSpc>
              <a:defRPr sz="3807" b="0"/>
            </a:pPr>
            <a:r>
              <a:rPr lang="en-US" sz="3400" dirty="0"/>
              <a:t>A. Alonso Herrero, T. Diaz-Santos, T. Fischer, S. Garcia-Burillo, A. </a:t>
            </a:r>
            <a:r>
              <a:rPr lang="en-US" sz="3400" dirty="0" err="1"/>
              <a:t>Hirschauer</a:t>
            </a:r>
            <a:r>
              <a:rPr lang="en-US" sz="3400" dirty="0"/>
              <a:t>, L.K. Hunt, </a:t>
            </a:r>
          </a:p>
          <a:p>
            <a:pPr algn="r" defTabSz="668655">
              <a:lnSpc>
                <a:spcPct val="150000"/>
              </a:lnSpc>
              <a:defRPr sz="3807" b="0"/>
            </a:pPr>
            <a:r>
              <a:rPr lang="en-US" sz="3400" dirty="0"/>
              <a:t>B.L. James, N. Kumari, </a:t>
            </a:r>
            <a:r>
              <a:rPr lang="en-US" sz="3400" dirty="0">
                <a:solidFill>
                  <a:schemeClr val="tx1"/>
                </a:solidFill>
              </a:rPr>
              <a:t>V. </a:t>
            </a:r>
            <a:r>
              <a:rPr lang="en-US" sz="3400" dirty="0" err="1">
                <a:solidFill>
                  <a:schemeClr val="tx1"/>
                </a:solidFill>
              </a:rPr>
              <a:t>Lebouteiller</a:t>
            </a:r>
            <a:r>
              <a:rPr lang="en-US" sz="3400" dirty="0"/>
              <a:t>, K. Long, M. </a:t>
            </a:r>
            <a:r>
              <a:rPr lang="en-US" sz="3400" dirty="0" err="1"/>
              <a:t>Mingozzi</a:t>
            </a:r>
            <a:r>
              <a:rPr lang="en-US" sz="3400" dirty="0"/>
              <a:t>, </a:t>
            </a:r>
            <a:r>
              <a:rPr lang="en-US" sz="3400" dirty="0">
                <a:solidFill>
                  <a:srgbClr val="E22774"/>
                </a:solidFill>
              </a:rPr>
              <a:t>L. </a:t>
            </a:r>
            <a:r>
              <a:rPr lang="en-US" sz="3400" dirty="0" err="1">
                <a:solidFill>
                  <a:srgbClr val="E22774"/>
                </a:solidFill>
              </a:rPr>
              <a:t>Ramambason</a:t>
            </a:r>
            <a:r>
              <a:rPr lang="en-US" sz="3400" dirty="0">
                <a:solidFill>
                  <a:schemeClr val="tx1"/>
                </a:solidFill>
              </a:rPr>
              <a:t>, C. Ramos Almeida</a:t>
            </a:r>
          </a:p>
          <a:p>
            <a:pPr algn="r" defTabSz="668655">
              <a:lnSpc>
                <a:spcPct val="150000"/>
              </a:lnSpc>
              <a:defRPr sz="3807" b="0"/>
            </a:pPr>
            <a:endParaRPr sz="3400" dirty="0"/>
          </a:p>
        </p:txBody>
      </p:sp>
      <p:pic>
        <p:nvPicPr>
          <p:cNvPr id="154" name="stsci_pri_combo_mark_dark_bkgd.pdf" descr="stsci_pri_combo_mark_dark_bkg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34" y="10926190"/>
            <a:ext cx="2203647" cy="1388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F47BA-B2E0-FAAC-2940-C58606D16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0" y="11935238"/>
            <a:ext cx="3479800" cy="2184400"/>
          </a:xfrm>
          <a:prstGeom prst="rect">
            <a:avLst/>
          </a:prstGeom>
        </p:spPr>
      </p:pic>
      <p:sp>
        <p:nvSpPr>
          <p:cNvPr id="152" name="Uncovering the fueling star formation history through cosmic time: M83 as a local probe of CO-dark gas"/>
          <p:cNvSpPr txBox="1">
            <a:spLocks noGrp="1"/>
          </p:cNvSpPr>
          <p:nvPr>
            <p:ph type="ctrTitle"/>
          </p:nvPr>
        </p:nvSpPr>
        <p:spPr>
          <a:xfrm>
            <a:off x="1206498" y="1202347"/>
            <a:ext cx="21971004" cy="18748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Uncovering the effects of Star Formation in the heart of M83</a:t>
            </a:r>
          </a:p>
        </p:txBody>
      </p:sp>
      <p:sp>
        <p:nvSpPr>
          <p:cNvPr id="2" name="Uncovering the fueling star formation history through cosmic time: M83 as a local probe of CO-dark gas">
            <a:extLst>
              <a:ext uri="{FF2B5EF4-FFF2-40B4-BE49-F238E27FC236}">
                <a16:creationId xmlns:a16="http://schemas.microsoft.com/office/drawing/2014/main" id="{E3516BA6-349D-75CD-B26A-C565B2634D10}"/>
              </a:ext>
            </a:extLst>
          </p:cNvPr>
          <p:cNvSpPr txBox="1">
            <a:spLocks/>
          </p:cNvSpPr>
          <p:nvPr/>
        </p:nvSpPr>
        <p:spPr>
          <a:xfrm rot="537950">
            <a:off x="19597013" y="1918384"/>
            <a:ext cx="1414783" cy="187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20000" i="1" dirty="0">
                <a:solidFill>
                  <a:srgbClr val="E22774"/>
                </a:solidFill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8E77A-D952-A33D-970D-A81DF022A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83.jpg" descr="M83.jpg">
            <a:extLst>
              <a:ext uri="{FF2B5EF4-FFF2-40B4-BE49-F238E27FC236}">
                <a16:creationId xmlns:a16="http://schemas.microsoft.com/office/drawing/2014/main" id="{7B64AFF2-2B91-C299-70BB-972638B541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189"/>
          </a:blip>
          <a:stretch>
            <a:fillRect/>
          </a:stretch>
        </p:blipFill>
        <p:spPr>
          <a:xfrm>
            <a:off x="-5013415" y="-2952790"/>
            <a:ext cx="29397415" cy="211802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A1C13-73CA-2DCA-148D-31001873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[Ne V] sources: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71F6A-7EAD-DBFD-6F93-58A097C5C3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B7DED-73D7-6511-B5F2-99C3A511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92" y="2245962"/>
            <a:ext cx="13635990" cy="10274737"/>
          </a:xfrm>
          <a:prstGeom prst="rect">
            <a:avLst/>
          </a:prstGeom>
          <a:ln w="31750">
            <a:solidFill>
              <a:srgbClr val="FF2980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DA7B746-BC37-569D-EFD1-2A23C7DCD71B}"/>
              </a:ext>
            </a:extLst>
          </p:cNvPr>
          <p:cNvSpPr/>
          <p:nvPr/>
        </p:nvSpPr>
        <p:spPr>
          <a:xfrm rot="2969034">
            <a:off x="12251496" y="6646207"/>
            <a:ext cx="1708973" cy="4917498"/>
          </a:xfrm>
          <a:prstGeom prst="ellipse">
            <a:avLst/>
          </a:prstGeom>
          <a:solidFill>
            <a:schemeClr val="accent4">
              <a:lumMod val="60000"/>
              <a:lumOff val="40000"/>
              <a:alpha val="4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264F6E7-53C8-D692-1A77-B035CD51BB19}"/>
              </a:ext>
            </a:extLst>
          </p:cNvPr>
          <p:cNvSpPr/>
          <p:nvPr/>
        </p:nvSpPr>
        <p:spPr>
          <a:xfrm>
            <a:off x="13365916" y="6858000"/>
            <a:ext cx="525688" cy="1266580"/>
          </a:xfrm>
          <a:prstGeom prst="downArrow">
            <a:avLst/>
          </a:prstGeom>
          <a:solidFill>
            <a:srgbClr val="FF2F92"/>
          </a:solidFill>
          <a:ln w="12700" cap="flat">
            <a:solidFill>
              <a:schemeClr val="bg1">
                <a:lumMod val="95000"/>
                <a:lumOff val="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4C18C-5E75-A41E-3D06-BA724DD92398}"/>
              </a:ext>
            </a:extLst>
          </p:cNvPr>
          <p:cNvSpPr txBox="1"/>
          <p:nvPr/>
        </p:nvSpPr>
        <p:spPr>
          <a:xfrm>
            <a:off x="20022447" y="10109078"/>
            <a:ext cx="27924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Hernandez+25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3DF98B-47CA-B510-7CAB-7CA35CB3C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879" y="3455947"/>
            <a:ext cx="381000" cy="5969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0C8085-AF6D-0F52-8EC2-19DA16C73E0C}"/>
              </a:ext>
            </a:extLst>
          </p:cNvPr>
          <p:cNvSpPr/>
          <p:nvPr/>
        </p:nvSpPr>
        <p:spPr>
          <a:xfrm rot="3337077">
            <a:off x="16703143" y="2675995"/>
            <a:ext cx="1936461" cy="5990557"/>
          </a:xfrm>
          <a:prstGeom prst="ellipse">
            <a:avLst/>
          </a:prstGeom>
          <a:solidFill>
            <a:schemeClr val="tx2">
              <a:lumMod val="60000"/>
              <a:lumOff val="40000"/>
              <a:alpha val="77097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996434-8E94-C52C-2425-AAF5F5D542A3}"/>
              </a:ext>
            </a:extLst>
          </p:cNvPr>
          <p:cNvSpPr/>
          <p:nvPr/>
        </p:nvSpPr>
        <p:spPr>
          <a:xfrm rot="3164247">
            <a:off x="13981236" y="5188314"/>
            <a:ext cx="1708973" cy="4917498"/>
          </a:xfrm>
          <a:prstGeom prst="ellipse">
            <a:avLst/>
          </a:prstGeom>
          <a:solidFill>
            <a:schemeClr val="accent5">
              <a:lumMod val="60000"/>
              <a:lumOff val="40000"/>
              <a:alpha val="501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E4F617E-A368-AB18-2639-177AD4E19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16" y="4985905"/>
            <a:ext cx="381000" cy="596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ECB29F-F7EB-F56E-E188-E726C5629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269" y="5508776"/>
            <a:ext cx="381000" cy="596900"/>
          </a:xfrm>
          <a:prstGeom prst="rect">
            <a:avLst/>
          </a:prstGeom>
        </p:spPr>
      </p:pic>
      <p:sp>
        <p:nvSpPr>
          <p:cNvPr id="30" name="15 hours with JWST/MIRI (PID: 2219, PI: Hernandez)">
            <a:extLst>
              <a:ext uri="{FF2B5EF4-FFF2-40B4-BE49-F238E27FC236}">
                <a16:creationId xmlns:a16="http://schemas.microsoft.com/office/drawing/2014/main" id="{141CAF0D-4852-A90F-5464-6307D46A0502}"/>
              </a:ext>
            </a:extLst>
          </p:cNvPr>
          <p:cNvSpPr txBox="1"/>
          <p:nvPr/>
        </p:nvSpPr>
        <p:spPr>
          <a:xfrm>
            <a:off x="1594959" y="6633217"/>
            <a:ext cx="6752222" cy="3475861"/>
          </a:xfrm>
          <a:prstGeom prst="rect">
            <a:avLst/>
          </a:prstGeom>
          <a:solidFill>
            <a:srgbClr val="000000"/>
          </a:solidFill>
          <a:ln w="698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dirty="0"/>
              <a:t>JWST is starting to push beyond Spitzer’s limits for BCDs (Mingozzi+25)</a:t>
            </a:r>
            <a:endParaRPr lang="en-US" sz="4800" b="0" baseline="-25000" dirty="0">
              <a:cs typeface="+mj-cs"/>
            </a:endParaRPr>
          </a:p>
        </p:txBody>
      </p:sp>
      <p:sp>
        <p:nvSpPr>
          <p:cNvPr id="6" name="15 hours with JWST/MIRI (PID: 2219, PI: Hernandez)">
            <a:extLst>
              <a:ext uri="{FF2B5EF4-FFF2-40B4-BE49-F238E27FC236}">
                <a16:creationId xmlns:a16="http://schemas.microsoft.com/office/drawing/2014/main" id="{64030435-0AC2-FAF5-4499-1B5E17017D28}"/>
              </a:ext>
            </a:extLst>
          </p:cNvPr>
          <p:cNvSpPr txBox="1"/>
          <p:nvPr/>
        </p:nvSpPr>
        <p:spPr>
          <a:xfrm>
            <a:off x="3449540" y="9975115"/>
            <a:ext cx="6752222" cy="934780"/>
          </a:xfrm>
          <a:prstGeom prst="rect">
            <a:avLst/>
          </a:prstGeom>
          <a:solidFill>
            <a:srgbClr val="000000"/>
          </a:solidFill>
          <a:ln w="698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dirty="0"/>
              <a:t>Starburst with JWST?</a:t>
            </a:r>
            <a:endParaRPr lang="en-US" sz="4800" b="0" baseline="-25000" dirty="0">
              <a:cs typeface="+mj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E093EB-C849-7E40-6461-22EF34418EAF}"/>
              </a:ext>
            </a:extLst>
          </p:cNvPr>
          <p:cNvSpPr txBox="1"/>
          <p:nvPr/>
        </p:nvSpPr>
        <p:spPr>
          <a:xfrm>
            <a:off x="16456297" y="3779318"/>
            <a:ext cx="243015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(Satyapal+08)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7283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1" animBg="1"/>
      <p:bldP spid="10" grpId="0" animBg="1"/>
      <p:bldP spid="12" grpId="0" animBg="1"/>
      <p:bldP spid="30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2EDCC-8218-FB6B-DA64-A262ACEB0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83.jpg" descr="M83.jpg">
            <a:extLst>
              <a:ext uri="{FF2B5EF4-FFF2-40B4-BE49-F238E27FC236}">
                <a16:creationId xmlns:a16="http://schemas.microsoft.com/office/drawing/2014/main" id="{CD2F20A7-CE94-F435-7ECC-44730389EE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189"/>
          </a:blip>
          <a:stretch>
            <a:fillRect/>
          </a:stretch>
        </p:blipFill>
        <p:spPr>
          <a:xfrm>
            <a:off x="-5013415" y="-2952790"/>
            <a:ext cx="29397415" cy="211802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76372-1208-A101-5CE9-EC139B01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 of most extreme ionization – [Ne VI]</a:t>
            </a:r>
            <a:br>
              <a:rPr lang="en-US" dirty="0"/>
            </a:br>
            <a:r>
              <a:rPr lang="en-US" dirty="0"/>
              <a:t>Radiative Shocks?</a:t>
            </a:r>
            <a:endParaRPr lang="en-US" b="0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688C3B6-071E-D772-CF46-D9A84FAFCBDA}"/>
              </a:ext>
            </a:extLst>
          </p:cNvPr>
          <p:cNvSpPr txBox="1">
            <a:spLocks/>
          </p:cNvSpPr>
          <p:nvPr/>
        </p:nvSpPr>
        <p:spPr>
          <a:xfrm>
            <a:off x="1206500" y="8777934"/>
            <a:ext cx="10871673" cy="3985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500" dirty="0"/>
              <a:t>Neon ratios in P3 ([Ne VI] source) agree with radiative shock models with velocities of ~225-250 km/s and a low pre-shock transverse magnetic field of B= 0.001 µG (</a:t>
            </a:r>
            <a:r>
              <a:rPr lang="en-US" sz="4500" b="1" i="1" dirty="0">
                <a:solidFill>
                  <a:srgbClr val="FF2980"/>
                </a:solidFill>
              </a:rPr>
              <a:t>these require the lowest pre-shock density available, n= 0.01 cm</a:t>
            </a:r>
            <a:r>
              <a:rPr lang="en-US" sz="4500" b="1" i="1" baseline="30000" dirty="0">
                <a:solidFill>
                  <a:srgbClr val="FF2980"/>
                </a:solidFill>
              </a:rPr>
              <a:t>−3</a:t>
            </a:r>
            <a:r>
              <a:rPr lang="en-US" sz="45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EC8104-817D-4A94-3C5F-6DC4786A6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082" y="2968574"/>
            <a:ext cx="11397777" cy="8715947"/>
          </a:xfrm>
          <a:prstGeom prst="rect">
            <a:avLst/>
          </a:prstGeom>
          <a:ln w="31750">
            <a:solidFill>
              <a:srgbClr val="FF2F92"/>
            </a:solidFill>
          </a:ln>
        </p:spPr>
      </p:pic>
    </p:spTree>
    <p:extLst>
      <p:ext uri="{BB962C8B-B14F-4D97-AF65-F5344CB8AC3E}">
        <p14:creationId xmlns:p14="http://schemas.microsoft.com/office/powerpoint/2010/main" val="10731750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DAE7-CC06-3229-5E7F-0628DDA7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83.jpg" descr="M83.jpg">
            <a:extLst>
              <a:ext uri="{FF2B5EF4-FFF2-40B4-BE49-F238E27FC236}">
                <a16:creationId xmlns:a16="http://schemas.microsoft.com/office/drawing/2014/main" id="{A7ADF4DF-81E6-552A-9C07-E33A0694CB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189"/>
          </a:blip>
          <a:stretch>
            <a:fillRect/>
          </a:stretch>
        </p:blipFill>
        <p:spPr>
          <a:xfrm>
            <a:off x="-5013415" y="-2952790"/>
            <a:ext cx="29397415" cy="211802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F94C8-246A-EE09-F0AF-DAAD11B7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 of most extreme ionization – [Ne VI]</a:t>
            </a:r>
            <a:br>
              <a:rPr lang="en-US" dirty="0"/>
            </a:br>
            <a:r>
              <a:rPr lang="en-US" dirty="0"/>
              <a:t>Radiative Shocks?</a:t>
            </a:r>
            <a:endParaRPr lang="en-US" b="0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ED67E94-A467-D80A-FDA4-E1BBCE62CB50}"/>
              </a:ext>
            </a:extLst>
          </p:cNvPr>
          <p:cNvSpPr txBox="1">
            <a:spLocks/>
          </p:cNvSpPr>
          <p:nvPr/>
        </p:nvSpPr>
        <p:spPr>
          <a:xfrm>
            <a:off x="1206500" y="8777934"/>
            <a:ext cx="10871673" cy="3985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500" dirty="0"/>
              <a:t>Neon ratios in P3 ([Ne VI] source) agree with radiative shock models with velocities of ~225-250 km/s and a low pre-shock transverse magnetic field of B= 0.001 µG (</a:t>
            </a:r>
            <a:r>
              <a:rPr lang="en-US" sz="4500" b="1" i="1" dirty="0">
                <a:solidFill>
                  <a:srgbClr val="FF2980"/>
                </a:solidFill>
              </a:rPr>
              <a:t>these require the lowest pre-shock density available, n= 0.01 cm</a:t>
            </a:r>
            <a:r>
              <a:rPr lang="en-US" sz="4500" b="1" i="1" baseline="30000" dirty="0">
                <a:solidFill>
                  <a:srgbClr val="FF2980"/>
                </a:solidFill>
              </a:rPr>
              <a:t>−3</a:t>
            </a:r>
            <a:r>
              <a:rPr lang="en-US" sz="45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4D287-1B3D-D3F5-1A37-5BC951B7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173" y="3808095"/>
            <a:ext cx="11940540" cy="8955405"/>
          </a:xfrm>
          <a:prstGeom prst="rect">
            <a:avLst/>
          </a:prstGeom>
          <a:ln w="31750">
            <a:solidFill>
              <a:srgbClr val="FF2F92"/>
            </a:solidFill>
          </a:ln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EE42CA2-05E5-25B0-4E07-C7C3144DE0AC}"/>
              </a:ext>
            </a:extLst>
          </p:cNvPr>
          <p:cNvSpPr/>
          <p:nvPr/>
        </p:nvSpPr>
        <p:spPr>
          <a:xfrm>
            <a:off x="17513328" y="9578340"/>
            <a:ext cx="568932" cy="607282"/>
          </a:xfrm>
          <a:prstGeom prst="star5">
            <a:avLst/>
          </a:prstGeom>
          <a:solidFill>
            <a:srgbClr val="FF2F92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005166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89A5F-1C23-B7EF-4241-DF52DE181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83.jpg" descr="M83.jpg">
            <a:extLst>
              <a:ext uri="{FF2B5EF4-FFF2-40B4-BE49-F238E27FC236}">
                <a16:creationId xmlns:a16="http://schemas.microsoft.com/office/drawing/2014/main" id="{B4B26AAF-33E4-D105-4FFE-4829731EAD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189"/>
          </a:blip>
          <a:stretch>
            <a:fillRect/>
          </a:stretch>
        </p:blipFill>
        <p:spPr>
          <a:xfrm>
            <a:off x="-5013415" y="-2952790"/>
            <a:ext cx="29397415" cy="211802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6A5D12-6A8E-B566-1843-51A8F9EA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 of most extreme ionization – [Ne VI]</a:t>
            </a:r>
            <a:br>
              <a:rPr lang="en-US" dirty="0"/>
            </a:br>
            <a:r>
              <a:rPr lang="en-US" dirty="0"/>
              <a:t>AGN?</a:t>
            </a:r>
            <a:endParaRPr lang="en-US" b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8CB8DF-5FA7-EB8B-C7FB-233C496D84CA}"/>
              </a:ext>
            </a:extLst>
          </p:cNvPr>
          <p:cNvSpPr txBox="1">
            <a:spLocks/>
          </p:cNvSpPr>
          <p:nvPr/>
        </p:nvSpPr>
        <p:spPr>
          <a:xfrm>
            <a:off x="2693773" y="9069859"/>
            <a:ext cx="9286699" cy="415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500" dirty="0">
                <a:solidFill>
                  <a:srgbClr val="FF2980"/>
                </a:solidFill>
              </a:rPr>
              <a:t>Ionization ratios along with AGN modeling </a:t>
            </a:r>
            <a:r>
              <a:rPr lang="en-US" sz="4500" dirty="0"/>
              <a:t>align well with the previously proposed scenario of an SMBH accreting at a very low level (Soria &amp; Wu 03; Long+14; Yukita+16)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3C0F7-892D-876F-3152-088EC75BA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529" y="2369972"/>
            <a:ext cx="11154032" cy="10393528"/>
          </a:xfrm>
          <a:prstGeom prst="rect">
            <a:avLst/>
          </a:prstGeom>
          <a:ln w="50800">
            <a:solidFill>
              <a:srgbClr val="E22774"/>
            </a:solidFill>
          </a:ln>
        </p:spPr>
      </p:pic>
    </p:spTree>
    <p:extLst>
      <p:ext uri="{BB962C8B-B14F-4D97-AF65-F5344CB8AC3E}">
        <p14:creationId xmlns:p14="http://schemas.microsoft.com/office/powerpoint/2010/main" val="34184770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83.jpg" descr="M83.jpg">
            <a:extLst>
              <a:ext uri="{FF2B5EF4-FFF2-40B4-BE49-F238E27FC236}">
                <a16:creationId xmlns:a16="http://schemas.microsoft.com/office/drawing/2014/main" id="{6D9477F0-5742-49EA-578E-9755CDFA56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14659445" y="-4604427"/>
            <a:ext cx="32136111" cy="2315345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4886FF-B6A2-7595-7151-CFD29D05804B}"/>
              </a:ext>
            </a:extLst>
          </p:cNvPr>
          <p:cNvSpPr txBox="1">
            <a:spLocks/>
          </p:cNvSpPr>
          <p:nvPr/>
        </p:nvSpPr>
        <p:spPr>
          <a:xfrm>
            <a:off x="10648334" y="2880359"/>
            <a:ext cx="12769903" cy="7772401"/>
          </a:xfrm>
          <a:prstGeom prst="rect">
            <a:avLst/>
          </a:prstGeom>
          <a:solidFill>
            <a:srgbClr val="000000"/>
          </a:solidFill>
          <a:ln w="82550">
            <a:solidFill>
              <a:srgbClr val="E2277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640" tIns="457200" rIns="274320" bIns="4572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500" b="1" dirty="0">
                <a:solidFill>
                  <a:schemeClr val="tx1"/>
                </a:solidFill>
              </a:rPr>
              <a:t>With the unparalleled infrared sensitivity and spatial resolution of JWST, we are uncovering unexpected regimes (?):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sz="4500" b="1" dirty="0">
                <a:solidFill>
                  <a:srgbClr val="FF2980"/>
                </a:solidFill>
              </a:rPr>
              <a:t>How common is this high ionization emission in purely starburst systems?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sz="4500" b="1" dirty="0">
                <a:solidFill>
                  <a:srgbClr val="FF2980"/>
                </a:solidFill>
              </a:rPr>
              <a:t>Are we missing hidden AGN in these active environments?</a:t>
            </a:r>
            <a:endParaRPr lang="en-US" sz="45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CF7088-6C4E-E7A5-9870-FF6F5997E890}"/>
              </a:ext>
            </a:extLst>
          </p:cNvPr>
          <p:cNvSpPr txBox="1">
            <a:spLocks/>
          </p:cNvSpPr>
          <p:nvPr/>
        </p:nvSpPr>
        <p:spPr>
          <a:xfrm>
            <a:off x="1206500" y="952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AGN or Starburst?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DD16B-64C4-9581-E3BB-88F512B81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84" y="3225832"/>
            <a:ext cx="7153274" cy="8619316"/>
          </a:xfrm>
          <a:prstGeom prst="rect">
            <a:avLst/>
          </a:prstGeom>
        </p:spPr>
      </p:pic>
      <p:sp>
        <p:nvSpPr>
          <p:cNvPr id="4" name="15 hours with JWST/MIRI (PID: 2219, PI: Hernandez)">
            <a:extLst>
              <a:ext uri="{FF2B5EF4-FFF2-40B4-BE49-F238E27FC236}">
                <a16:creationId xmlns:a16="http://schemas.microsoft.com/office/drawing/2014/main" id="{E6C51F41-92ED-CDE2-ED42-6C5B46C6FBF1}"/>
              </a:ext>
            </a:extLst>
          </p:cNvPr>
          <p:cNvSpPr txBox="1"/>
          <p:nvPr/>
        </p:nvSpPr>
        <p:spPr>
          <a:xfrm>
            <a:off x="1206500" y="3078243"/>
            <a:ext cx="2792432" cy="1259999"/>
          </a:xfrm>
          <a:prstGeom prst="rect">
            <a:avLst/>
          </a:prstGeom>
          <a:solidFill>
            <a:schemeClr val="tx1"/>
          </a:solidFill>
          <a:ln w="698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cs typeface="+mj-cs"/>
              </a:rPr>
              <a:t>[Ne VI]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cs typeface="+mj-cs"/>
              </a:rPr>
              <a:t>IP = 126 eV</a:t>
            </a:r>
            <a:endParaRPr lang="en-US" sz="3600" b="0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6658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83.jpg" descr="M83.jpg">
            <a:extLst>
              <a:ext uri="{FF2B5EF4-FFF2-40B4-BE49-F238E27FC236}">
                <a16:creationId xmlns:a16="http://schemas.microsoft.com/office/drawing/2014/main" id="{31E99650-1599-B8F9-9F17-5451D9B388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24063" y="-4237800"/>
            <a:ext cx="28160141" cy="228982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D6BC14A-E93D-B1FD-DF1B-C60305B4DCBF}"/>
              </a:ext>
            </a:extLst>
          </p:cNvPr>
          <p:cNvGrpSpPr/>
          <p:nvPr/>
        </p:nvGrpSpPr>
        <p:grpSpPr>
          <a:xfrm>
            <a:off x="9193972" y="118763"/>
            <a:ext cx="13970829" cy="13478474"/>
            <a:chOff x="9193972" y="118763"/>
            <a:chExt cx="13970829" cy="134784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13404D-68D2-C97C-3D59-18F22CE9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3972" y="118763"/>
              <a:ext cx="13970829" cy="13478474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A443F2-4919-E41E-DE8E-9790430A1539}"/>
                </a:ext>
              </a:extLst>
            </p:cNvPr>
            <p:cNvCxnSpPr>
              <a:cxnSpLocks/>
            </p:cNvCxnSpPr>
            <p:nvPr/>
          </p:nvCxnSpPr>
          <p:spPr>
            <a:xfrm>
              <a:off x="21887334" y="11367512"/>
              <a:ext cx="0" cy="1569308"/>
            </a:xfrm>
            <a:prstGeom prst="straightConnector1">
              <a:avLst/>
            </a:prstGeom>
            <a:noFill/>
            <a:ln w="57150" cap="flat">
              <a:solidFill>
                <a:srgbClr val="FFFFFF"/>
              </a:solidFill>
              <a:prstDash val="solid"/>
              <a:miter lim="400000"/>
              <a:headEnd type="arrow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BDFCC0A-D6F8-D906-53A7-97ED7AF5C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59522" y="12755585"/>
              <a:ext cx="1596213" cy="24106"/>
            </a:xfrm>
            <a:prstGeom prst="straightConnector1">
              <a:avLst/>
            </a:prstGeom>
            <a:noFill/>
            <a:ln w="57150" cap="flat">
              <a:solidFill>
                <a:srgbClr val="FFFFFF"/>
              </a:solidFill>
              <a:prstDash val="solid"/>
              <a:miter lim="400000"/>
              <a:headEnd type="arrow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A67C11-D9D9-DA37-2C81-A5317C8C2A29}"/>
                </a:ext>
              </a:extLst>
            </p:cNvPr>
            <p:cNvSpPr txBox="1"/>
            <p:nvPr/>
          </p:nvSpPr>
          <p:spPr>
            <a:xfrm>
              <a:off x="21611703" y="10553793"/>
              <a:ext cx="44403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A0F1C4-5666-86CF-BF5C-BF796BF40C7F}"/>
                </a:ext>
              </a:extLst>
            </p:cNvPr>
            <p:cNvSpPr txBox="1"/>
            <p:nvPr/>
          </p:nvSpPr>
          <p:spPr>
            <a:xfrm>
              <a:off x="19912862" y="12453228"/>
              <a:ext cx="40235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E</a:t>
              </a:r>
            </a:p>
          </p:txBody>
        </p:sp>
      </p:grpSp>
      <p:sp>
        <p:nvSpPr>
          <p:cNvPr id="13" name="Why do we care about Molecular Gas?">
            <a:extLst>
              <a:ext uri="{FF2B5EF4-FFF2-40B4-BE49-F238E27FC236}">
                <a16:creationId xmlns:a16="http://schemas.microsoft.com/office/drawing/2014/main" id="{7797E1CD-9E23-B18E-039F-3E100FA77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3556" y="4537700"/>
            <a:ext cx="7637059" cy="14331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Nuclear Region in </a:t>
            </a:r>
            <a:br>
              <a:rPr lang="en-US" dirty="0"/>
            </a:br>
            <a:r>
              <a:rPr lang="en-US" dirty="0"/>
              <a:t>M83: Ideal Laboratory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1A5CE9-2F52-8E52-C88B-5850C49428BC}"/>
              </a:ext>
            </a:extLst>
          </p:cNvPr>
          <p:cNvGrpSpPr/>
          <p:nvPr/>
        </p:nvGrpSpPr>
        <p:grpSpPr>
          <a:xfrm>
            <a:off x="11727636" y="2745668"/>
            <a:ext cx="5163725" cy="2083276"/>
            <a:chOff x="11727636" y="2745668"/>
            <a:chExt cx="5163725" cy="20832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9050FD-80DB-A119-EEE8-BF6545D1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27636" y="2745668"/>
              <a:ext cx="5163725" cy="208327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2B6C83-0CC2-774D-1CAC-9EDEBD23BB91}"/>
                </a:ext>
              </a:extLst>
            </p:cNvPr>
            <p:cNvSpPr txBox="1"/>
            <p:nvPr/>
          </p:nvSpPr>
          <p:spPr>
            <a:xfrm>
              <a:off x="14726051" y="3322473"/>
              <a:ext cx="530594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5A5803-31E0-D749-D6D0-064365AA0108}"/>
              </a:ext>
            </a:extLst>
          </p:cNvPr>
          <p:cNvGrpSpPr/>
          <p:nvPr/>
        </p:nvGrpSpPr>
        <p:grpSpPr>
          <a:xfrm>
            <a:off x="2972888" y="5970863"/>
            <a:ext cx="17486634" cy="7404326"/>
            <a:chOff x="2972888" y="5970863"/>
            <a:chExt cx="17486634" cy="74043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B1AC28-AA90-08FA-3B91-00738FB7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8230" y="9993276"/>
              <a:ext cx="4388088" cy="16463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B9DAE3-0F2B-1376-E632-5F55A2EF5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40887" y="8980096"/>
              <a:ext cx="2285236" cy="317207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859620-3422-A621-13C0-45F8E19FDFB7}"/>
                </a:ext>
              </a:extLst>
            </p:cNvPr>
            <p:cNvGrpSpPr/>
            <p:nvPr/>
          </p:nvGrpSpPr>
          <p:grpSpPr>
            <a:xfrm>
              <a:off x="2972888" y="5970863"/>
              <a:ext cx="17486634" cy="7404326"/>
              <a:chOff x="2972888" y="5970863"/>
              <a:chExt cx="17486634" cy="740432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38F8BC1-282C-405C-D689-DB5DC30A8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883505" y="5970863"/>
                <a:ext cx="2576017" cy="197804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4EB73-4408-B633-9D4E-3AF3A5696084}"/>
                  </a:ext>
                </a:extLst>
              </p:cNvPr>
              <p:cNvSpPr txBox="1"/>
              <p:nvPr/>
            </p:nvSpPr>
            <p:spPr>
              <a:xfrm>
                <a:off x="2972888" y="11610603"/>
                <a:ext cx="6036909" cy="176458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Photometric Ages</a:t>
                </a:r>
              </a:p>
              <a:p>
                <a:pPr marL="0" marR="0" indent="0" algn="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Harris+01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8813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41FC-673F-13A8-C926-D1CEC3FAB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pretación artística del telescopio espacial Webb.">
            <a:extLst>
              <a:ext uri="{FF2B5EF4-FFF2-40B4-BE49-F238E27FC236}">
                <a16:creationId xmlns:a16="http://schemas.microsoft.com/office/drawing/2014/main" id="{1DBD8306-58F0-50AF-5CA7-B33A03CB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977433" cy="140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9D38E-8BAD-5DC0-90A3-1D4F4F6C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911" y="2337653"/>
            <a:ext cx="10636395" cy="9016085"/>
          </a:xfrm>
          <a:prstGeom prst="rect">
            <a:avLst/>
          </a:prstGeom>
          <a:ln w="44450">
            <a:solidFill>
              <a:schemeClr val="accent6"/>
            </a:solidFill>
          </a:ln>
        </p:spPr>
      </p:pic>
      <p:sp>
        <p:nvSpPr>
          <p:cNvPr id="12" name="15 hours with JWST/MIRI (PID: 2219, PI: Hernandez)">
            <a:extLst>
              <a:ext uri="{FF2B5EF4-FFF2-40B4-BE49-F238E27FC236}">
                <a16:creationId xmlns:a16="http://schemas.microsoft.com/office/drawing/2014/main" id="{307122FC-2DF5-C636-979D-DB11DCBE4A37}"/>
              </a:ext>
            </a:extLst>
          </p:cNvPr>
          <p:cNvSpPr txBox="1"/>
          <p:nvPr/>
        </p:nvSpPr>
        <p:spPr>
          <a:xfrm>
            <a:off x="13860381" y="10924566"/>
            <a:ext cx="7813980" cy="2033302"/>
          </a:xfrm>
          <a:prstGeom prst="rect">
            <a:avLst/>
          </a:prstGeom>
          <a:solidFill>
            <a:srgbClr val="000000"/>
          </a:solidFill>
          <a:ln w="1524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JWST Cycle 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dirty="0"/>
              <a:t>15 hours with JWST/MIRI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dirty="0"/>
              <a:t> (PID: 2219, PI: Hernandez)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0900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F1AAD-28F2-CE08-028A-B6C6EB01F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M83.jpg" descr="M83.jpg">
            <a:extLst>
              <a:ext uri="{FF2B5EF4-FFF2-40B4-BE49-F238E27FC236}">
                <a16:creationId xmlns:a16="http://schemas.microsoft.com/office/drawing/2014/main" id="{F6A759DD-79FD-51A3-CE7B-E9BD9B4A57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496"/>
          </a:blip>
          <a:stretch>
            <a:fillRect/>
          </a:stretch>
        </p:blipFill>
        <p:spPr>
          <a:xfrm>
            <a:off x="0" y="-2028620"/>
            <a:ext cx="25392879" cy="2064803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How do we measure the total molecular gas mass?">
            <a:extLst>
              <a:ext uri="{FF2B5EF4-FFF2-40B4-BE49-F238E27FC236}">
                <a16:creationId xmlns:a16="http://schemas.microsoft.com/office/drawing/2014/main" id="{EC4C8E1F-46A4-7E54-B50C-A0938251B7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2096971">
              <a:defRPr sz="7310" spc="-146"/>
            </a:lvl1pPr>
          </a:lstStyle>
          <a:p>
            <a:r>
              <a:rPr lang="en-US" dirty="0"/>
              <a:t>M83: Molecular Gas in Intense Environments</a:t>
            </a:r>
            <a:endParaRPr dirty="0"/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37916391-3905-A28E-8FF8-94EA465B9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46" y="3644315"/>
            <a:ext cx="9183922" cy="9302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AE721D13-0ABD-E626-4E44-D09536025A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9509" y="4068939"/>
            <a:ext cx="9128996" cy="891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>
            <a:extLst>
              <a:ext uri="{FF2B5EF4-FFF2-40B4-BE49-F238E27FC236}">
                <a16:creationId xmlns:a16="http://schemas.microsoft.com/office/drawing/2014/main" id="{46732934-2E12-5382-028B-4EDDA08EC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79" y="4033954"/>
            <a:ext cx="7444034" cy="8241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H2…">
            <a:extLst>
              <a:ext uri="{FF2B5EF4-FFF2-40B4-BE49-F238E27FC236}">
                <a16:creationId xmlns:a16="http://schemas.microsoft.com/office/drawing/2014/main" id="{9CA2B9B8-DAB6-D29B-A133-D6A6AA05FE92}"/>
              </a:ext>
            </a:extLst>
          </p:cNvPr>
          <p:cNvSpPr txBox="1"/>
          <p:nvPr/>
        </p:nvSpPr>
        <p:spPr>
          <a:xfrm>
            <a:off x="5318607" y="10014637"/>
            <a:ext cx="2134553" cy="172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 b="1">
                <a:solidFill>
                  <a:srgbClr val="0433FF"/>
                </a:solidFill>
              </a:defRPr>
            </a:pPr>
            <a:r>
              <a:t>H</a:t>
            </a:r>
            <a:r>
              <a:rPr baseline="-5999"/>
              <a:t>2</a:t>
            </a:r>
          </a:p>
          <a:p>
            <a:pPr>
              <a:defRPr sz="3500" b="1">
                <a:solidFill>
                  <a:srgbClr val="0433FF"/>
                </a:solidFill>
              </a:defRPr>
            </a:pPr>
            <a:r>
              <a:t>CO</a:t>
            </a:r>
          </a:p>
          <a:p>
            <a:pPr>
              <a:defRPr sz="3500" b="1">
                <a:solidFill>
                  <a:srgbClr val="0433FF"/>
                </a:solidFill>
              </a:defRPr>
            </a:pPr>
            <a:r>
              <a:t>~(10-20K)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4BE0B-09EC-F0E5-D15C-03E1DAA15837}"/>
              </a:ext>
            </a:extLst>
          </p:cNvPr>
          <p:cNvSpPr txBox="1"/>
          <p:nvPr/>
        </p:nvSpPr>
        <p:spPr>
          <a:xfrm>
            <a:off x="478648" y="11509982"/>
            <a:ext cx="5644174" cy="1826141"/>
          </a:xfrm>
          <a:prstGeom prst="rect">
            <a:avLst/>
          </a:prstGeom>
          <a:noFill/>
          <a:ln w="12700" cap="flat">
            <a:solidFill>
              <a:schemeClr val="accent1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Warm H</a:t>
            </a:r>
            <a:r>
              <a:rPr kumimoji="0" lang="en-US" sz="4000" b="1" i="0" u="none" strike="noStrike" cap="none" spc="0" normalizeH="0" baseline="-2500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0432FF"/>
                </a:solidFill>
              </a:rPr>
              <a:t>CO-dark gas</a:t>
            </a:r>
          </a:p>
          <a:p>
            <a:r>
              <a:rPr lang="en-US" sz="3200" dirty="0">
                <a:solidFill>
                  <a:schemeClr val="tx1"/>
                </a:solidFill>
              </a:rPr>
              <a:t>(e.g., Wolfire+10, Madden</a:t>
            </a: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+20)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3D2996-1A48-8040-8896-B392ADCBBCE1}"/>
              </a:ext>
            </a:extLst>
          </p:cNvPr>
          <p:cNvGrpSpPr/>
          <p:nvPr/>
        </p:nvGrpSpPr>
        <p:grpSpPr>
          <a:xfrm>
            <a:off x="7913355" y="2608958"/>
            <a:ext cx="16008599" cy="7196656"/>
            <a:chOff x="7913355" y="2027555"/>
            <a:chExt cx="16008599" cy="71966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F88420-50F4-8C04-3CC3-E1A6D4096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55" y="2027555"/>
              <a:ext cx="16008599" cy="71966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49006D-0AA3-C676-E1AD-E31B75D03CD9}"/>
                </a:ext>
              </a:extLst>
            </p:cNvPr>
            <p:cNvSpPr txBox="1"/>
            <p:nvPr/>
          </p:nvSpPr>
          <p:spPr>
            <a:xfrm>
              <a:off x="8057665" y="8663977"/>
              <a:ext cx="2123979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Hernandez+23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325B82-AEB6-EA53-685C-B92A3382CD78}"/>
                </a:ext>
              </a:extLst>
            </p:cNvPr>
            <p:cNvSpPr txBox="1"/>
            <p:nvPr/>
          </p:nvSpPr>
          <p:spPr>
            <a:xfrm>
              <a:off x="18427831" y="5568975"/>
              <a:ext cx="138018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T=1015 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5FAB5D-206C-71ED-B131-F488FD5BF200}"/>
                </a:ext>
              </a:extLst>
            </p:cNvPr>
            <p:cNvSpPr txBox="1"/>
            <p:nvPr/>
          </p:nvSpPr>
          <p:spPr>
            <a:xfrm>
              <a:off x="14601637" y="5531995"/>
              <a:ext cx="138018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T=1681 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D77D5A-AC90-7CFD-81E7-C67A22A641B4}"/>
                </a:ext>
              </a:extLst>
            </p:cNvPr>
            <p:cNvSpPr txBox="1"/>
            <p:nvPr/>
          </p:nvSpPr>
          <p:spPr>
            <a:xfrm>
              <a:off x="10717321" y="5564079"/>
              <a:ext cx="138018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T=2503 K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638983-4983-C935-F562-5FD480C329F3}"/>
                </a:ext>
              </a:extLst>
            </p:cNvPr>
            <p:cNvSpPr txBox="1"/>
            <p:nvPr/>
          </p:nvSpPr>
          <p:spPr>
            <a:xfrm>
              <a:off x="10717321" y="2221997"/>
              <a:ext cx="138018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T=7196 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A57BC7-7F1B-61A9-C72D-0CE25B21B286}"/>
                </a:ext>
              </a:extLst>
            </p:cNvPr>
            <p:cNvSpPr txBox="1"/>
            <p:nvPr/>
          </p:nvSpPr>
          <p:spPr>
            <a:xfrm>
              <a:off x="14575940" y="2221997"/>
              <a:ext cx="13032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T=5828K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9556A3-85AA-35B5-0AA4-53484D814988}"/>
                </a:ext>
              </a:extLst>
            </p:cNvPr>
            <p:cNvSpPr txBox="1"/>
            <p:nvPr/>
          </p:nvSpPr>
          <p:spPr>
            <a:xfrm>
              <a:off x="18504776" y="2221997"/>
              <a:ext cx="13032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T=4585K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188C57-3892-712C-187D-83CFA38E1177}"/>
                </a:ext>
              </a:extLst>
            </p:cNvPr>
            <p:cNvSpPr txBox="1"/>
            <p:nvPr/>
          </p:nvSpPr>
          <p:spPr>
            <a:xfrm>
              <a:off x="22370098" y="4267365"/>
              <a:ext cx="13032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T=3473K</a:t>
              </a:r>
            </a:p>
          </p:txBody>
        </p:sp>
      </p:grpSp>
      <p:sp>
        <p:nvSpPr>
          <p:cNvPr id="5" name="15 hours with JWST/MIRI (PID: 2219, PI: Hernandez)">
            <a:extLst>
              <a:ext uri="{FF2B5EF4-FFF2-40B4-BE49-F238E27FC236}">
                <a16:creationId xmlns:a16="http://schemas.microsoft.com/office/drawing/2014/main" id="{E9C6E418-A3CD-B994-687B-6BA95ACEDF1E}"/>
              </a:ext>
            </a:extLst>
          </p:cNvPr>
          <p:cNvSpPr txBox="1"/>
          <p:nvPr/>
        </p:nvSpPr>
        <p:spPr>
          <a:xfrm>
            <a:off x="16921118" y="9497356"/>
            <a:ext cx="6752222" cy="2364662"/>
          </a:xfrm>
          <a:prstGeom prst="rect">
            <a:avLst/>
          </a:prstGeom>
          <a:solidFill>
            <a:srgbClr val="000000"/>
          </a:solidFill>
          <a:ln w="698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dirty="0"/>
              <a:t>The lowest upper energy levels at H</a:t>
            </a:r>
            <a:r>
              <a:rPr lang="en-US" baseline="-25000" dirty="0"/>
              <a:t>2</a:t>
            </a:r>
            <a:r>
              <a:rPr lang="en-US" dirty="0"/>
              <a:t> 0-0 S(1)-(2) are well populated at excitation temperatures of ~100-150 K (Togi &amp; Smith 16)</a:t>
            </a:r>
            <a:endParaRPr lang="en-US" b="0" baseline="-25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32778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 advAuto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E7D59-C5B9-3F25-E0EC-A36D075B0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M83.jpg" descr="M83.jpg">
            <a:extLst>
              <a:ext uri="{FF2B5EF4-FFF2-40B4-BE49-F238E27FC236}">
                <a16:creationId xmlns:a16="http://schemas.microsoft.com/office/drawing/2014/main" id="{CA352B25-A69D-035C-F7B2-96EDFBC548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496"/>
          </a:blip>
          <a:stretch>
            <a:fillRect/>
          </a:stretch>
        </p:blipFill>
        <p:spPr>
          <a:xfrm>
            <a:off x="0" y="-33026"/>
            <a:ext cx="25392879" cy="20648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F4DF46-917A-AA49-2D10-8301B5BB3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130" y="536043"/>
            <a:ext cx="3975100" cy="8191500"/>
          </a:xfrm>
          <a:prstGeom prst="rect">
            <a:avLst/>
          </a:prstGeom>
        </p:spPr>
      </p:pic>
      <p:sp>
        <p:nvSpPr>
          <p:cNvPr id="214" name="How do we measure the total molecular gas mass?">
            <a:extLst>
              <a:ext uri="{FF2B5EF4-FFF2-40B4-BE49-F238E27FC236}">
                <a16:creationId xmlns:a16="http://schemas.microsoft.com/office/drawing/2014/main" id="{6A282CBE-3256-4ACE-8167-BE75139A2A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2096971">
              <a:defRPr sz="7310" spc="-146"/>
            </a:lvl1pPr>
          </a:lstStyle>
          <a:p>
            <a:r>
              <a:rPr lang="en-US" dirty="0"/>
              <a:t>M83: Molecular Gas in Intense Environments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EAEAC-B9BE-894F-9021-277E48EB391F}"/>
              </a:ext>
            </a:extLst>
          </p:cNvPr>
          <p:cNvSpPr txBox="1"/>
          <p:nvPr/>
        </p:nvSpPr>
        <p:spPr>
          <a:xfrm>
            <a:off x="21507261" y="12691311"/>
            <a:ext cx="14571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Jones+25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4E0416-FCF7-FF81-C129-54B14A49C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08" y="3120047"/>
            <a:ext cx="17339073" cy="7475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D74FB6-318F-350D-44F1-D30E64C9E0DB}"/>
              </a:ext>
            </a:extLst>
          </p:cNvPr>
          <p:cNvSpPr txBox="1"/>
          <p:nvPr/>
        </p:nvSpPr>
        <p:spPr>
          <a:xfrm>
            <a:off x="1147506" y="9808504"/>
            <a:ext cx="194776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Jones+25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B8AF6A-09AF-3CA4-D46C-79A2A483F8D2}"/>
              </a:ext>
            </a:extLst>
          </p:cNvPr>
          <p:cNvGrpSpPr/>
          <p:nvPr/>
        </p:nvGrpSpPr>
        <p:grpSpPr>
          <a:xfrm>
            <a:off x="1450895" y="4159391"/>
            <a:ext cx="5603608" cy="5338712"/>
            <a:chOff x="1699987" y="4464050"/>
            <a:chExt cx="5603608" cy="533871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F07022-4338-08F1-7EF7-576938E70D28}"/>
                </a:ext>
              </a:extLst>
            </p:cNvPr>
            <p:cNvSpPr txBox="1"/>
            <p:nvPr/>
          </p:nvSpPr>
          <p:spPr>
            <a:xfrm>
              <a:off x="1699987" y="9146172"/>
              <a:ext cx="228107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rgbClr val="E22774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18-25 Myr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6B4130-EB94-E103-D944-55E6E5DDDCB1}"/>
                </a:ext>
              </a:extLst>
            </p:cNvPr>
            <p:cNvSpPr txBox="1"/>
            <p:nvPr/>
          </p:nvSpPr>
          <p:spPr>
            <a:xfrm>
              <a:off x="5281482" y="8489582"/>
              <a:ext cx="176811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rgbClr val="E22774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3-5 Myr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6BCE77-D154-9CE9-8714-D8E39F9F0A3B}"/>
                </a:ext>
              </a:extLst>
            </p:cNvPr>
            <p:cNvSpPr txBox="1"/>
            <p:nvPr/>
          </p:nvSpPr>
          <p:spPr>
            <a:xfrm>
              <a:off x="5535482" y="4464050"/>
              <a:ext cx="176811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rgbClr val="E22774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1-2 Myr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5BF6389-EC63-6B7D-FE34-ECD2C81EE792}"/>
              </a:ext>
            </a:extLst>
          </p:cNvPr>
          <p:cNvSpPr txBox="1"/>
          <p:nvPr/>
        </p:nvSpPr>
        <p:spPr>
          <a:xfrm>
            <a:off x="21507261" y="446754"/>
            <a:ext cx="1947765" cy="595035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L. Jones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15E07E-C6EF-525F-E3B8-38CF308F07C2}"/>
              </a:ext>
            </a:extLst>
          </p:cNvPr>
          <p:cNvSpPr txBox="1"/>
          <p:nvPr/>
        </p:nvSpPr>
        <p:spPr>
          <a:xfrm>
            <a:off x="20976539" y="2894908"/>
            <a:ext cx="1947765" cy="595035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A. Togi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1A9466-7029-61EB-CBD4-21BA5DA8533D}"/>
              </a:ext>
            </a:extLst>
          </p:cNvPr>
          <p:cNvSpPr txBox="1"/>
          <p:nvPr/>
        </p:nvSpPr>
        <p:spPr>
          <a:xfrm>
            <a:off x="21662247" y="8189730"/>
            <a:ext cx="1947765" cy="595035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L. Smith</a:t>
            </a:r>
          </a:p>
        </p:txBody>
      </p:sp>
    </p:spTree>
    <p:extLst>
      <p:ext uri="{BB962C8B-B14F-4D97-AF65-F5344CB8AC3E}">
        <p14:creationId xmlns:p14="http://schemas.microsoft.com/office/powerpoint/2010/main" val="28964306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83.jpg" descr="M83.jpg">
            <a:extLst>
              <a:ext uri="{FF2B5EF4-FFF2-40B4-BE49-F238E27FC236}">
                <a16:creationId xmlns:a16="http://schemas.microsoft.com/office/drawing/2014/main" id="{48D48919-2358-89D1-9C99-E012FB06F9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496"/>
          </a:blip>
          <a:stretch>
            <a:fillRect/>
          </a:stretch>
        </p:blipFill>
        <p:spPr>
          <a:xfrm>
            <a:off x="-2186754" y="-3795891"/>
            <a:ext cx="32074625" cy="260812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4637E28-9662-04CF-3554-04A04E338B98}"/>
              </a:ext>
            </a:extLst>
          </p:cNvPr>
          <p:cNvGrpSpPr/>
          <p:nvPr/>
        </p:nvGrpSpPr>
        <p:grpSpPr>
          <a:xfrm>
            <a:off x="1039792" y="2500309"/>
            <a:ext cx="13493622" cy="5223336"/>
            <a:chOff x="10398159" y="2555498"/>
            <a:chExt cx="13493622" cy="522333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BF2FAD-AB76-33FC-A091-AC905975E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8159" y="2555498"/>
              <a:ext cx="13493622" cy="5223336"/>
            </a:xfrm>
            <a:prstGeom prst="rect">
              <a:avLst/>
            </a:prstGeom>
            <a:ln w="53975">
              <a:solidFill>
                <a:srgbClr val="E22774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49839C-0F56-0BEC-C90B-E03BF2BAF41C}"/>
                </a:ext>
              </a:extLst>
            </p:cNvPr>
            <p:cNvSpPr txBox="1"/>
            <p:nvPr/>
          </p:nvSpPr>
          <p:spPr>
            <a:xfrm>
              <a:off x="20658642" y="7159736"/>
              <a:ext cx="321476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Togi &amp; Smith 16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233DC8C7-D2E9-633B-90BC-70FC37483ECD}"/>
              </a:ext>
            </a:extLst>
          </p:cNvPr>
          <p:cNvGrpSpPr/>
          <p:nvPr/>
        </p:nvGrpSpPr>
        <p:grpSpPr>
          <a:xfrm>
            <a:off x="20021579" y="401098"/>
            <a:ext cx="4362421" cy="3982728"/>
            <a:chOff x="0" y="0"/>
            <a:chExt cx="4362420" cy="3982727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CEF7FB52-4030-C6A2-DF34-0FFD00C43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362421" cy="3982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6EF02403-BB80-7236-E951-4FE85B7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2205" y="113099"/>
              <a:ext cx="3748451" cy="3659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68781269-02CD-4077-ABB2-8A999E486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41403" y="187061"/>
              <a:ext cx="2940596" cy="3255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How do we measure the total molecular gas mass?">
            <a:extLst>
              <a:ext uri="{FF2B5EF4-FFF2-40B4-BE49-F238E27FC236}">
                <a16:creationId xmlns:a16="http://schemas.microsoft.com/office/drawing/2014/main" id="{A42A3E06-7B36-1872-0DE1-F7D90ADF51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</p:spPr>
        <p:txBody>
          <a:bodyPr>
            <a:normAutofit/>
          </a:bodyPr>
          <a:lstStyle>
            <a:lvl1pPr defTabSz="2096971">
              <a:defRPr sz="7310" spc="-146"/>
            </a:lvl1pPr>
          </a:lstStyle>
          <a:p>
            <a:r>
              <a:rPr lang="en-US" dirty="0"/>
              <a:t>M83: Molecular Gas in Intense Environments</a:t>
            </a:r>
            <a:endParaRPr dirty="0"/>
          </a:p>
        </p:txBody>
      </p:sp>
      <p:sp>
        <p:nvSpPr>
          <p:cNvPr id="28" name="15 hours with JWST/MIRI (PID: 2219, PI: Hernandez)">
            <a:extLst>
              <a:ext uri="{FF2B5EF4-FFF2-40B4-BE49-F238E27FC236}">
                <a16:creationId xmlns:a16="http://schemas.microsoft.com/office/drawing/2014/main" id="{9C271393-B91A-88E7-5EED-500617F2D737}"/>
              </a:ext>
            </a:extLst>
          </p:cNvPr>
          <p:cNvSpPr txBox="1"/>
          <p:nvPr/>
        </p:nvSpPr>
        <p:spPr>
          <a:xfrm>
            <a:off x="1561106" y="7390393"/>
            <a:ext cx="6752222" cy="2364662"/>
          </a:xfrm>
          <a:prstGeom prst="rect">
            <a:avLst/>
          </a:prstGeom>
          <a:solidFill>
            <a:srgbClr val="000000"/>
          </a:solidFill>
          <a:ln w="698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dirty="0"/>
              <a:t>Continuous-temperature model by Togi &amp; Smith 16 to recover H</a:t>
            </a:r>
            <a:r>
              <a:rPr lang="en-US" baseline="-25000" dirty="0"/>
              <a:t>2</a:t>
            </a:r>
            <a:r>
              <a:rPr lang="en-US" dirty="0"/>
              <a:t> gas masses  </a:t>
            </a:r>
            <a:endParaRPr lang="en-US" b="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4D2E6E-DA9A-B314-1185-3D03867F40FD}"/>
              </a:ext>
            </a:extLst>
          </p:cNvPr>
          <p:cNvGrpSpPr/>
          <p:nvPr/>
        </p:nvGrpSpPr>
        <p:grpSpPr>
          <a:xfrm>
            <a:off x="12192001" y="2846312"/>
            <a:ext cx="10685760" cy="10536543"/>
            <a:chOff x="12192001" y="2846312"/>
            <a:chExt cx="10685760" cy="105365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9D42000-8797-508D-F0F9-36207BD869C1}"/>
                </a:ext>
              </a:extLst>
            </p:cNvPr>
            <p:cNvGrpSpPr/>
            <p:nvPr/>
          </p:nvGrpSpPr>
          <p:grpSpPr>
            <a:xfrm>
              <a:off x="12192001" y="2846312"/>
              <a:ext cx="10685760" cy="8624548"/>
              <a:chOff x="12192001" y="2846312"/>
              <a:chExt cx="10685760" cy="86245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A6D81F0-4F27-E1CD-0226-E233E0ED8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92001" y="2846312"/>
                <a:ext cx="10685760" cy="8624548"/>
              </a:xfrm>
              <a:prstGeom prst="rect">
                <a:avLst/>
              </a:prstGeom>
              <a:ln w="53975">
                <a:solidFill>
                  <a:schemeClr val="accent6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795E66-8CD5-1940-212C-2C7B3F51DD80}"/>
                  </a:ext>
                </a:extLst>
              </p:cNvPr>
              <p:cNvSpPr txBox="1"/>
              <p:nvPr/>
            </p:nvSpPr>
            <p:spPr>
              <a:xfrm>
                <a:off x="14824640" y="10494863"/>
                <a:ext cx="2281074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1" i="0" u="none" strike="noStrike" cap="none" spc="0" normalizeH="0" baseline="0" dirty="0">
                    <a:ln>
                      <a:noFill/>
                    </a:ln>
                    <a:solidFill>
                      <a:srgbClr val="E22774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18-25 Myr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4DE806-1477-7A09-F1E5-9A39A25525F9}"/>
                  </a:ext>
                </a:extLst>
              </p:cNvPr>
              <p:cNvSpPr txBox="1"/>
              <p:nvPr/>
            </p:nvSpPr>
            <p:spPr>
              <a:xfrm>
                <a:off x="18406135" y="9838273"/>
                <a:ext cx="1768112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1" i="0" u="none" strike="noStrike" cap="none" spc="0" normalizeH="0" baseline="0" dirty="0">
                    <a:ln>
                      <a:noFill/>
                    </a:ln>
                    <a:solidFill>
                      <a:srgbClr val="E22774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3-5 Myr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E9D1D7-ED64-0455-F219-445EC9470997}"/>
                  </a:ext>
                </a:extLst>
              </p:cNvPr>
              <p:cNvSpPr txBox="1"/>
              <p:nvPr/>
            </p:nvSpPr>
            <p:spPr>
              <a:xfrm>
                <a:off x="18660135" y="5812741"/>
                <a:ext cx="176811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1" i="0" u="none" strike="noStrike" cap="none" spc="0" normalizeH="0" baseline="0" dirty="0">
                    <a:ln>
                      <a:noFill/>
                    </a:ln>
                    <a:solidFill>
                      <a:srgbClr val="E22774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1-2 Myr</a:t>
                </a:r>
              </a:p>
            </p:txBody>
          </p:sp>
        </p:grpSp>
        <p:sp>
          <p:nvSpPr>
            <p:cNvPr id="13" name="15 hours with JWST/MIRI (PID: 2219, PI: Hernandez)">
              <a:extLst>
                <a:ext uri="{FF2B5EF4-FFF2-40B4-BE49-F238E27FC236}">
                  <a16:creationId xmlns:a16="http://schemas.microsoft.com/office/drawing/2014/main" id="{1B6970A5-7A0C-5648-1F11-AFB7F5B163DD}"/>
                </a:ext>
              </a:extLst>
            </p:cNvPr>
            <p:cNvSpPr txBox="1"/>
            <p:nvPr/>
          </p:nvSpPr>
          <p:spPr>
            <a:xfrm>
              <a:off x="13561418" y="11154463"/>
              <a:ext cx="8351669" cy="2228392"/>
            </a:xfrm>
            <a:prstGeom prst="rect">
              <a:avLst/>
            </a:prstGeom>
            <a:solidFill>
              <a:srgbClr val="000000"/>
            </a:solidFill>
            <a:ln w="69850">
              <a:solidFill>
                <a:schemeClr val="accent6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marL="205739" indent="-205739" algn="l" defTabSz="2194505">
                <a:lnSpc>
                  <a:spcPct val="90000"/>
                </a:lnSpc>
                <a:spcBef>
                  <a:spcPts val="4000"/>
                </a:spcBef>
                <a:buSzPct val="100000"/>
                <a:buChar char="➡"/>
                <a:defRPr sz="4319"/>
              </a:lvl1pPr>
            </a:lstStyle>
            <a:p>
              <a:pPr marL="0" indent="0" algn="ctr">
                <a:lnSpc>
                  <a:spcPct val="110000"/>
                </a:lnSpc>
                <a:spcBef>
                  <a:spcPts val="600"/>
                </a:spcBef>
                <a:buNone/>
              </a:pPr>
              <a:r>
                <a:rPr lang="en-US" b="0" dirty="0">
                  <a:cs typeface="+mj-cs"/>
                </a:rPr>
                <a:t>When compared to total H</a:t>
              </a:r>
              <a:r>
                <a:rPr lang="en-US" b="0" baseline="-25000" dirty="0">
                  <a:cs typeface="+mj-cs"/>
                </a:rPr>
                <a:t>2</a:t>
              </a:r>
              <a:r>
                <a:rPr lang="en-US" b="0" dirty="0">
                  <a:cs typeface="+mj-cs"/>
                </a:rPr>
                <a:t>(CO) masses, we find CO-dark fractions of &lt;26-46%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655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5DCD5-E4F7-1ABF-DAF5-9E27624CA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83.jpg" descr="M83.jpg">
            <a:extLst>
              <a:ext uri="{FF2B5EF4-FFF2-40B4-BE49-F238E27FC236}">
                <a16:creationId xmlns:a16="http://schemas.microsoft.com/office/drawing/2014/main" id="{E0AB070C-3323-2FC1-6356-71E3F65870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-2460914" y="558863"/>
            <a:ext cx="32136111" cy="231534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5F36CA-04FE-9D4F-9C87-77ACB411C42B}"/>
              </a:ext>
            </a:extLst>
          </p:cNvPr>
          <p:cNvSpPr txBox="1">
            <a:spLocks/>
          </p:cNvSpPr>
          <p:nvPr/>
        </p:nvSpPr>
        <p:spPr>
          <a:xfrm>
            <a:off x="1206500" y="952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True impact of young massive clusters</a:t>
            </a:r>
            <a:endParaRPr lang="en-US" b="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0B91D17-6A23-01D4-BBCF-EA233832D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30" y="2141173"/>
            <a:ext cx="15410277" cy="945961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719C9E-53D7-250C-63CF-6723B4F3DF93}"/>
              </a:ext>
            </a:extLst>
          </p:cNvPr>
          <p:cNvSpPr txBox="1">
            <a:spLocks/>
          </p:cNvSpPr>
          <p:nvPr/>
        </p:nvSpPr>
        <p:spPr>
          <a:xfrm>
            <a:off x="14854876" y="3388924"/>
            <a:ext cx="8743270" cy="5598322"/>
          </a:xfrm>
          <a:prstGeom prst="rect">
            <a:avLst/>
          </a:prstGeom>
          <a:solidFill>
            <a:srgbClr val="000000"/>
          </a:solidFill>
          <a:ln w="57150">
            <a:solidFill>
              <a:srgbClr val="E2277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sz="4500" b="1" dirty="0">
                <a:solidFill>
                  <a:srgbClr val="FF2980"/>
                </a:solidFill>
              </a:rPr>
              <a:t>Spatially resolving star cluster with HST/STIS in the UV: </a:t>
            </a:r>
            <a:r>
              <a:rPr lang="en-US" sz="4500" dirty="0"/>
              <a:t>Correlate the ionizing/mechanical feedback from these massive stellar populations with the observed properties of the ionized and warm molecular gas (PID: 17821)</a:t>
            </a:r>
          </a:p>
        </p:txBody>
      </p:sp>
      <p:pic>
        <p:nvPicPr>
          <p:cNvPr id="2" name="hst.jpg" descr="hst.jpg">
            <a:extLst>
              <a:ext uri="{FF2B5EF4-FFF2-40B4-BE49-F238E27FC236}">
                <a16:creationId xmlns:a16="http://schemas.microsoft.com/office/drawing/2014/main" id="{2DF55709-4F4F-0358-067D-53CA20B43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7184" y="8695716"/>
            <a:ext cx="3872118" cy="2905072"/>
          </a:xfrm>
          <a:prstGeom prst="rect">
            <a:avLst/>
          </a:prstGeom>
          <a:ln w="50800" cap="flat">
            <a:solidFill>
              <a:schemeClr val="accent6"/>
            </a:solidFill>
            <a:prstDash val="solid"/>
            <a:miter lim="400000"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ABF65-A9D4-3BD5-73C7-EAE1C629D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036" y="6931943"/>
            <a:ext cx="7947397" cy="6432618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874714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E1C8C-E4F2-177F-4862-30B803769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83.jpg" descr="M83.jpg">
            <a:extLst>
              <a:ext uri="{FF2B5EF4-FFF2-40B4-BE49-F238E27FC236}">
                <a16:creationId xmlns:a16="http://schemas.microsoft.com/office/drawing/2014/main" id="{9559ADAD-4A1E-281C-79A7-BC4E8AD8DE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496"/>
          </a:blip>
          <a:stretch>
            <a:fillRect/>
          </a:stretch>
        </p:blipFill>
        <p:spPr>
          <a:xfrm>
            <a:off x="-3262983" y="-5235082"/>
            <a:ext cx="32074625" cy="2608125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JWST: Molecular Gas in the core of M83">
            <a:extLst>
              <a:ext uri="{FF2B5EF4-FFF2-40B4-BE49-F238E27FC236}">
                <a16:creationId xmlns:a16="http://schemas.microsoft.com/office/drawing/2014/main" id="{F0A35845-293F-98A2-8537-BF080AE334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M83</a:t>
            </a:r>
            <a:r>
              <a:rPr dirty="0"/>
              <a:t>:</a:t>
            </a:r>
            <a:r>
              <a:rPr lang="en-US" dirty="0"/>
              <a:t> Unexpected high-ionization gas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9E3C9-795E-CEC3-B247-6526F7BC4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73" y="3705725"/>
            <a:ext cx="18013601" cy="9226216"/>
          </a:xfrm>
          <a:prstGeom prst="rect">
            <a:avLst/>
          </a:prstGeom>
          <a:ln w="31750">
            <a:solidFill>
              <a:srgbClr val="E22774"/>
            </a:solidFill>
          </a:ln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1508D39-0B78-0F59-9FAE-3E320C2B7AEF}"/>
              </a:ext>
            </a:extLst>
          </p:cNvPr>
          <p:cNvSpPr/>
          <p:nvPr/>
        </p:nvSpPr>
        <p:spPr>
          <a:xfrm rot="2250189">
            <a:off x="11751230" y="7257448"/>
            <a:ext cx="1603432" cy="444819"/>
          </a:xfrm>
          <a:prstGeom prst="rightArrow">
            <a:avLst/>
          </a:prstGeom>
          <a:solidFill>
            <a:srgbClr val="E22774"/>
          </a:solidFill>
          <a:ln w="190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2125C-B877-636D-43C8-FE2441D404E8}"/>
              </a:ext>
            </a:extLst>
          </p:cNvPr>
          <p:cNvSpPr txBox="1"/>
          <p:nvPr/>
        </p:nvSpPr>
        <p:spPr>
          <a:xfrm>
            <a:off x="20156353" y="11158544"/>
            <a:ext cx="27924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Hernandez+23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37BA73-732F-52B0-A30E-FA4EC7D76B5D}"/>
              </a:ext>
            </a:extLst>
          </p:cNvPr>
          <p:cNvGrpSpPr/>
          <p:nvPr/>
        </p:nvGrpSpPr>
        <p:grpSpPr>
          <a:xfrm>
            <a:off x="604590" y="8318833"/>
            <a:ext cx="7215937" cy="5083050"/>
            <a:chOff x="604590" y="8318833"/>
            <a:chExt cx="7215937" cy="5083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5D0DB1-5821-B35B-E995-B8A3F87B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905" y="8318833"/>
              <a:ext cx="6992817" cy="49579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989D05-2198-523A-527D-580A45B4066A}"/>
                </a:ext>
              </a:extLst>
            </p:cNvPr>
            <p:cNvSpPr/>
            <p:nvPr/>
          </p:nvSpPr>
          <p:spPr>
            <a:xfrm>
              <a:off x="604590" y="12806848"/>
              <a:ext cx="7215937" cy="595035"/>
            </a:xfrm>
            <a:prstGeom prst="rect">
              <a:avLst/>
            </a:prstGeom>
            <a:solidFill>
              <a:srgbClr val="E22774">
                <a:alpha val="28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E22774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55392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FFA8E-05B8-9150-43C4-7C673C3B2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83.jpg" descr="M83.jpg">
            <a:extLst>
              <a:ext uri="{FF2B5EF4-FFF2-40B4-BE49-F238E27FC236}">
                <a16:creationId xmlns:a16="http://schemas.microsoft.com/office/drawing/2014/main" id="{BF98784C-B191-06F0-D591-56A3453984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189"/>
          </a:blip>
          <a:stretch>
            <a:fillRect/>
          </a:stretch>
        </p:blipFill>
        <p:spPr>
          <a:xfrm>
            <a:off x="-5013415" y="-2952790"/>
            <a:ext cx="29397415" cy="211802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9A3A1-EA39-C906-B95A-255E4E4A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[Ne V] &amp; [Ne VI] emission:</a:t>
            </a:r>
            <a:endParaRPr lang="en-US" b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72F3C9-AFD9-0030-12E9-EEE67000E887}"/>
              </a:ext>
            </a:extLst>
          </p:cNvPr>
          <p:cNvGrpSpPr/>
          <p:nvPr/>
        </p:nvGrpSpPr>
        <p:grpSpPr>
          <a:xfrm>
            <a:off x="16049625" y="3482491"/>
            <a:ext cx="7772400" cy="7772400"/>
            <a:chOff x="16049625" y="3482491"/>
            <a:chExt cx="7772400" cy="7772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51E65B-A4E5-8CC9-2A93-00FACD117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49625" y="3482491"/>
              <a:ext cx="7772400" cy="7772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1500B0-FC67-BE0F-4443-D38C9A468CE5}"/>
                </a:ext>
              </a:extLst>
            </p:cNvPr>
            <p:cNvSpPr/>
            <p:nvPr/>
          </p:nvSpPr>
          <p:spPr>
            <a:xfrm rot="20235796">
              <a:off x="17267924" y="4950029"/>
              <a:ext cx="5427242" cy="4837325"/>
            </a:xfrm>
            <a:prstGeom prst="rect">
              <a:avLst/>
            </a:prstGeom>
            <a:noFill/>
            <a:ln w="44450" cap="flat">
              <a:solidFill>
                <a:srgbClr val="FF298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DA85F73-F490-221B-89EE-B37514A60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3458885"/>
            <a:ext cx="7772400" cy="8614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4E37F-E317-513D-E624-6B86B2FDBA50}"/>
              </a:ext>
            </a:extLst>
          </p:cNvPr>
          <p:cNvSpPr txBox="1"/>
          <p:nvPr/>
        </p:nvSpPr>
        <p:spPr>
          <a:xfrm>
            <a:off x="445134" y="11989821"/>
            <a:ext cx="2792432" cy="595035"/>
          </a:xfrm>
          <a:prstGeom prst="rect">
            <a:avLst/>
          </a:prstGeom>
          <a:solidFill>
            <a:schemeClr val="tx1"/>
          </a:solidFill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Hernandez+25</a:t>
            </a:r>
          </a:p>
        </p:txBody>
      </p:sp>
      <p:sp>
        <p:nvSpPr>
          <p:cNvPr id="8" name="15 hours with JWST/MIRI (PID: 2219, PI: Hernandez)">
            <a:extLst>
              <a:ext uri="{FF2B5EF4-FFF2-40B4-BE49-F238E27FC236}">
                <a16:creationId xmlns:a16="http://schemas.microsoft.com/office/drawing/2014/main" id="{7820DE42-15FD-A246-B470-FEE556CCD4D2}"/>
              </a:ext>
            </a:extLst>
          </p:cNvPr>
          <p:cNvSpPr txBox="1"/>
          <p:nvPr/>
        </p:nvSpPr>
        <p:spPr>
          <a:xfrm>
            <a:off x="494709" y="3306844"/>
            <a:ext cx="2792432" cy="1259999"/>
          </a:xfrm>
          <a:prstGeom prst="rect">
            <a:avLst/>
          </a:prstGeom>
          <a:solidFill>
            <a:schemeClr val="tx1"/>
          </a:solidFill>
          <a:ln w="698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cs typeface="+mj-cs"/>
              </a:rPr>
              <a:t>[Ne V]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cs typeface="+mj-cs"/>
              </a:rPr>
              <a:t>IP = 97 eV</a:t>
            </a:r>
            <a:endParaRPr lang="en-US" sz="3600" b="0" dirty="0">
              <a:solidFill>
                <a:schemeClr val="bg1"/>
              </a:solidFill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7859AF-7159-2792-D74D-FF00F8431193}"/>
              </a:ext>
            </a:extLst>
          </p:cNvPr>
          <p:cNvGrpSpPr/>
          <p:nvPr/>
        </p:nvGrpSpPr>
        <p:grpSpPr>
          <a:xfrm>
            <a:off x="8548492" y="3306843"/>
            <a:ext cx="7282058" cy="8766905"/>
            <a:chOff x="8548492" y="3306843"/>
            <a:chExt cx="7282058" cy="876690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153BE0-330E-B3D8-3806-434881832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276" y="3454432"/>
              <a:ext cx="7153274" cy="8619316"/>
            </a:xfrm>
            <a:prstGeom prst="rect">
              <a:avLst/>
            </a:prstGeom>
          </p:spPr>
        </p:pic>
        <p:sp>
          <p:nvSpPr>
            <p:cNvPr id="11" name="15 hours with JWST/MIRI (PID: 2219, PI: Hernandez)">
              <a:extLst>
                <a:ext uri="{FF2B5EF4-FFF2-40B4-BE49-F238E27FC236}">
                  <a16:creationId xmlns:a16="http://schemas.microsoft.com/office/drawing/2014/main" id="{334B1E41-FB2C-3E2D-9CCE-6B7705CD0C2F}"/>
                </a:ext>
              </a:extLst>
            </p:cNvPr>
            <p:cNvSpPr txBox="1"/>
            <p:nvPr/>
          </p:nvSpPr>
          <p:spPr>
            <a:xfrm>
              <a:off x="8548492" y="3306843"/>
              <a:ext cx="2792432" cy="1259999"/>
            </a:xfrm>
            <a:prstGeom prst="rect">
              <a:avLst/>
            </a:prstGeom>
            <a:solidFill>
              <a:schemeClr val="tx1"/>
            </a:solidFill>
            <a:ln w="69850">
              <a:solidFill>
                <a:schemeClr val="accent6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marL="205739" indent="-205739" algn="l" defTabSz="2194505">
                <a:lnSpc>
                  <a:spcPct val="90000"/>
                </a:lnSpc>
                <a:spcBef>
                  <a:spcPts val="4000"/>
                </a:spcBef>
                <a:buSzPct val="100000"/>
                <a:buChar char="➡"/>
                <a:defRPr sz="4319"/>
              </a:lvl1pPr>
            </a:lstStyle>
            <a:p>
              <a:pPr marL="0" indent="0" algn="ctr">
                <a:lnSpc>
                  <a:spcPct val="110000"/>
                </a:lnSpc>
                <a:spcBef>
                  <a:spcPts val="600"/>
                </a:spcBef>
                <a:buNone/>
              </a:pPr>
              <a:r>
                <a:rPr lang="en-US" sz="3600" dirty="0">
                  <a:solidFill>
                    <a:schemeClr val="bg1"/>
                  </a:solidFill>
                  <a:cs typeface="+mj-cs"/>
                </a:rPr>
                <a:t>[Ne VI]</a:t>
              </a:r>
            </a:p>
            <a:p>
              <a:pPr marL="0" indent="0" algn="ctr">
                <a:lnSpc>
                  <a:spcPct val="110000"/>
                </a:lnSpc>
                <a:spcBef>
                  <a:spcPts val="600"/>
                </a:spcBef>
                <a:buNone/>
              </a:pPr>
              <a:r>
                <a:rPr lang="en-US" sz="3600" dirty="0">
                  <a:solidFill>
                    <a:schemeClr val="bg1"/>
                  </a:solidFill>
                  <a:cs typeface="+mj-cs"/>
                </a:rPr>
                <a:t>IP = 126 eV</a:t>
              </a:r>
              <a:endParaRPr lang="en-US" sz="3600" b="0" dirty="0">
                <a:solidFill>
                  <a:schemeClr val="bg1"/>
                </a:solidFill>
                <a:cs typeface="+mj-cs"/>
              </a:endParaRPr>
            </a:p>
          </p:txBody>
        </p:sp>
      </p:grpSp>
      <p:sp>
        <p:nvSpPr>
          <p:cNvPr id="7" name="15 hours with JWST/MIRI (PID: 2219, PI: Hernandez)">
            <a:extLst>
              <a:ext uri="{FF2B5EF4-FFF2-40B4-BE49-F238E27FC236}">
                <a16:creationId xmlns:a16="http://schemas.microsoft.com/office/drawing/2014/main" id="{3517B72A-C64A-2EE3-47FA-14B34516A1D1}"/>
              </a:ext>
            </a:extLst>
          </p:cNvPr>
          <p:cNvSpPr txBox="1"/>
          <p:nvPr/>
        </p:nvSpPr>
        <p:spPr>
          <a:xfrm>
            <a:off x="15191777" y="11635638"/>
            <a:ext cx="7950198" cy="1533001"/>
          </a:xfrm>
          <a:prstGeom prst="rect">
            <a:avLst/>
          </a:prstGeom>
          <a:solidFill>
            <a:srgbClr val="000000"/>
          </a:solidFill>
          <a:ln w="698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205739" indent="-205739" algn="l" defTabSz="2194505">
              <a:lnSpc>
                <a:spcPct val="90000"/>
              </a:lnSpc>
              <a:spcBef>
                <a:spcPts val="4000"/>
              </a:spcBef>
              <a:buSzPct val="100000"/>
              <a:buChar char="➡"/>
              <a:defRPr sz="4319"/>
            </a:lvl1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0" dirty="0">
                <a:cs typeface="+mj-cs"/>
              </a:rPr>
              <a:t>What is the source of this high ionization?</a:t>
            </a:r>
          </a:p>
        </p:txBody>
      </p:sp>
    </p:spTree>
    <p:extLst>
      <p:ext uri="{BB962C8B-B14F-4D97-AF65-F5344CB8AC3E}">
        <p14:creationId xmlns:p14="http://schemas.microsoft.com/office/powerpoint/2010/main" val="2944613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23339</TotalTime>
  <Words>672</Words>
  <Application>Microsoft Macintosh PowerPoint</Application>
  <PresentationFormat>Custom</PresentationFormat>
  <Paragraphs>77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Helvetica Neue</vt:lpstr>
      <vt:lpstr>Helvetica Neue Medium</vt:lpstr>
      <vt:lpstr>Times New Roman</vt:lpstr>
      <vt:lpstr>20_BasicBlack</vt:lpstr>
      <vt:lpstr>Uncovering the effects of Star Formation in the heart of M83</vt:lpstr>
      <vt:lpstr>Nuclear Region in  M83: Ideal Laboratory</vt:lpstr>
      <vt:lpstr>PowerPoint Presentation</vt:lpstr>
      <vt:lpstr>M83: Molecular Gas in Intense Environments</vt:lpstr>
      <vt:lpstr>M83: Molecular Gas in Intense Environments</vt:lpstr>
      <vt:lpstr>M83: Molecular Gas in Intense Environments</vt:lpstr>
      <vt:lpstr>PowerPoint Presentation</vt:lpstr>
      <vt:lpstr>M83: Unexpected high-ionization gas</vt:lpstr>
      <vt:lpstr>[Ne V] &amp; [Ne VI] emission:</vt:lpstr>
      <vt:lpstr>[Ne V] sources:</vt:lpstr>
      <vt:lpstr>Origin of most extreme ionization – [Ne VI] Radiative Shocks?</vt:lpstr>
      <vt:lpstr>Origin of most extreme ionization – [Ne VI] Radiative Shocks?</vt:lpstr>
      <vt:lpstr>Origin of most extreme ionization – [Ne VI] AGN?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fueling star formation history through cosmic time: M83 as a local probe of CO-dark gas</dc:title>
  <cp:lastModifiedBy>Microsoft Office User</cp:lastModifiedBy>
  <cp:revision>221</cp:revision>
  <dcterms:modified xsi:type="dcterms:W3CDTF">2025-06-01T22:29:12Z</dcterms:modified>
</cp:coreProperties>
</file>