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94" r:id="rId2"/>
    <p:sldId id="633" r:id="rId3"/>
    <p:sldId id="1021" r:id="rId4"/>
    <p:sldId id="676" r:id="rId5"/>
    <p:sldId id="1057" r:id="rId6"/>
    <p:sldId id="1080" r:id="rId7"/>
    <p:sldId id="1061" r:id="rId8"/>
    <p:sldId id="1049" r:id="rId9"/>
    <p:sldId id="1062" r:id="rId10"/>
    <p:sldId id="1063" r:id="rId11"/>
    <p:sldId id="1064" r:id="rId12"/>
    <p:sldId id="1070" r:id="rId13"/>
    <p:sldId id="1065" r:id="rId14"/>
    <p:sldId id="1000" r:id="rId15"/>
    <p:sldId id="1060" r:id="rId16"/>
    <p:sldId id="1067" r:id="rId17"/>
    <p:sldId id="1066" r:id="rId18"/>
    <p:sldId id="846" r:id="rId19"/>
    <p:sldId id="1069" r:id="rId20"/>
    <p:sldId id="1071" r:id="rId21"/>
    <p:sldId id="1072" r:id="rId22"/>
    <p:sldId id="1073" r:id="rId23"/>
    <p:sldId id="1074" r:id="rId24"/>
    <p:sldId id="1075" r:id="rId25"/>
    <p:sldId id="981" r:id="rId26"/>
    <p:sldId id="1005" r:id="rId27"/>
    <p:sldId id="1077" r:id="rId28"/>
    <p:sldId id="1076" r:id="rId29"/>
    <p:sldId id="504" r:id="rId30"/>
    <p:sldId id="1056" r:id="rId31"/>
    <p:sldId id="1058" r:id="rId32"/>
    <p:sldId id="1059" r:id="rId33"/>
  </p:sldIdLst>
  <p:sldSz cx="9144000" cy="6858000" type="screen4x3"/>
  <p:notesSz cx="6858000" cy="9144000"/>
  <p:defaultTextStyle>
    <a:defPPr>
      <a:defRPr lang="es-MX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  <a:srgbClr val="FF0000"/>
    <a:srgbClr val="000099"/>
    <a:srgbClr val="00FFFF"/>
    <a:srgbClr val="FF3300"/>
    <a:srgbClr val="000066"/>
    <a:srgbClr val="FFFFFF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249" autoAdjust="0"/>
  </p:normalViewPr>
  <p:slideViewPr>
    <p:cSldViewPr>
      <p:cViewPr varScale="1">
        <p:scale>
          <a:sx n="76" d="100"/>
          <a:sy n="76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3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8BECFB71-FA3A-4419-936A-2A167C73B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1C95A7C3-27CB-488F-BCF9-56A603605E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3B1FF9-7130-455F-A47D-9CC7753A8941}" type="slidenum">
              <a:rPr lang="en-US"/>
              <a:pPr/>
              <a:t>1</a:t>
            </a:fld>
            <a:endParaRPr lang="en-US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1B42A-CA20-51F2-C74B-1D886626D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B23079-F72B-51C1-07A3-781E01947E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10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81DDD419-D505-C0B1-A38F-974279F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43863F1B-6149-E3F5-7E0C-C427EC40D5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07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F43A-DD14-BED5-69A2-AA62307A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896F84-72B3-CF8B-93C3-BDA80B169C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11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B572434B-36C1-AD77-8D20-A9241780D7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8CF0C039-5798-E56A-251F-1381FFD41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436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060F4-53A8-31BA-8A5E-F268FD3EC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4A5086-503C-BEC4-9C27-192C76561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35F90-49E6-4DD4-86B5-1F68A5F19D95}" type="slidenum">
              <a:rPr lang="en-US"/>
              <a:pPr/>
              <a:t>12</a:t>
            </a:fld>
            <a:endParaRPr lang="en-US"/>
          </a:p>
        </p:txBody>
      </p:sp>
      <p:sp>
        <p:nvSpPr>
          <p:cNvPr id="446466" name="Rectangle 2">
            <a:extLst>
              <a:ext uri="{FF2B5EF4-FFF2-40B4-BE49-F238E27FC236}">
                <a16:creationId xmlns:a16="http://schemas.microsoft.com/office/drawing/2014/main" id="{4A41BD6A-52D1-4470-E05D-1519BCC1CD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>
            <a:extLst>
              <a:ext uri="{FF2B5EF4-FFF2-40B4-BE49-F238E27FC236}">
                <a16:creationId xmlns:a16="http://schemas.microsoft.com/office/drawing/2014/main" id="{18302A9B-413E-A400-2C58-99D2A4D70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634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FC81E-63FA-0903-0A46-EBF4ABF56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F6DC3A-88F4-6107-EED3-D032613F2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13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7E374FED-AA4C-820E-4C27-709AD120B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1ADC24B1-8583-9F82-07E2-E61F83EDA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026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9C51D-B0FA-ED48-9E81-D3F6841D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2FF1B0-7F86-E6D8-379E-4217ED480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15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64CEE987-BF60-11CD-56BD-2A7B7ECCEF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6001304F-303A-1216-91E3-2C6216FBB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37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BB30E-E29B-ED42-D76D-D1E293B2F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64466E-FDF0-EEF3-2351-63E9185B3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17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981000E8-451E-7306-DA00-69DECF810E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3D3D1E7B-AA7C-EEC6-B6F3-459353FA4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73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08B3A-F3EA-66BA-C7A6-F5137CEB0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8558BB-C54D-192F-F412-7447EECCE2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35F90-49E6-4DD4-86B5-1F68A5F19D95}" type="slidenum">
              <a:rPr lang="en-US"/>
              <a:pPr/>
              <a:t>20</a:t>
            </a:fld>
            <a:endParaRPr lang="en-US"/>
          </a:p>
        </p:txBody>
      </p:sp>
      <p:sp>
        <p:nvSpPr>
          <p:cNvPr id="446466" name="Rectangle 2">
            <a:extLst>
              <a:ext uri="{FF2B5EF4-FFF2-40B4-BE49-F238E27FC236}">
                <a16:creationId xmlns:a16="http://schemas.microsoft.com/office/drawing/2014/main" id="{7E9FFE07-2547-0896-1910-6364B1B2B6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>
            <a:extLst>
              <a:ext uri="{FF2B5EF4-FFF2-40B4-BE49-F238E27FC236}">
                <a16:creationId xmlns:a16="http://schemas.microsoft.com/office/drawing/2014/main" id="{EB162D20-BCA1-14AB-C9CE-FEAF3D07B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400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61C43-9614-D77B-A7ED-31A0BAAA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4F5817-8442-95D0-BCA8-B361052169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21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5EEC6CB6-CF8A-7718-0CEC-7AB67D6878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4CA178B5-7868-89A6-3215-64FCB22872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392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6715D-5D6C-0DBA-BA07-0EED60C20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9942C7-4FF3-3696-E36F-14E2EDBD5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22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52433D59-49B5-382C-97B3-7E9B182C2A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32502AF0-C865-58EB-B3D7-A88626CD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491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72BD4-6A5C-6C71-D502-A22F476AA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F57FE4-F16D-56EC-C960-C5BB459C8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23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804A33ED-83F7-1D3D-43B3-13CB2F643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82E0F4EF-811C-21A0-F48F-B746FE0CF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99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D7A1DD-572A-4BD9-AABE-6C9D51200AB9}" type="slidenum">
              <a:rPr lang="en-US"/>
              <a:pPr/>
              <a:t>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3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2432F-871E-4174-8D04-56DC8F1C773D}" type="slidenum">
              <a:rPr lang="en-US"/>
              <a:pPr/>
              <a:t>25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818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AC64F-44DB-4D81-6702-25753B68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BA67A3-D904-3060-E34A-C846B3C19C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2432F-871E-4174-8D04-56DC8F1C773D}" type="slidenum">
              <a:rPr lang="en-US"/>
              <a:pPr/>
              <a:t>27</a:t>
            </a:fld>
            <a:endParaRPr lang="en-US"/>
          </a:p>
        </p:txBody>
      </p:sp>
      <p:sp>
        <p:nvSpPr>
          <p:cNvPr id="479234" name="Rectangle 2">
            <a:extLst>
              <a:ext uri="{FF2B5EF4-FFF2-40B4-BE49-F238E27FC236}">
                <a16:creationId xmlns:a16="http://schemas.microsoft.com/office/drawing/2014/main" id="{FA75FBDB-490B-4BCF-9F83-C8F183004B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>
            <a:extLst>
              <a:ext uri="{FF2B5EF4-FFF2-40B4-BE49-F238E27FC236}">
                <a16:creationId xmlns:a16="http://schemas.microsoft.com/office/drawing/2014/main" id="{1A3ABAA6-90DC-8BDC-04BD-6B89D693F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845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30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3365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70C7D-8EDE-CE09-9948-C435E008A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848928-E471-385F-044A-3766A3CA66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31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2A583426-EFB5-2D41-FD2E-B754CBCB1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46EE3F14-E324-2026-8C35-8D16A1A8A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645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1014E-41B6-A1EF-F8B6-B23173032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D48E4D-E36F-36DD-FC58-6E876FEFDA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32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8E088292-B731-2070-3DA5-E7084B7BAA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D1E6CD20-717B-3621-9F22-9F60ED77AE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108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35F90-49E6-4DD4-86B5-1F68A5F19D95}" type="slidenum">
              <a:rPr lang="en-US"/>
              <a:pPr/>
              <a:t>3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881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4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68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3F8EF-9B74-13F6-1430-D6E0E6AC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B15816-5145-F571-2CC7-4313B34882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5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3E31B944-664D-2E49-3ACD-04799D5499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4F91C3B2-EB7E-FA6B-F2F8-77B65B382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82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0FB2F-DEAC-B3B7-BC81-4200E0E1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FD1FE6-0D60-D614-E9AB-B6EFF31263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6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C80FAC7C-F408-FC94-6F46-ACD2D6207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A12AA298-ADD9-AAE5-332E-B9176CAA1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30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0016-27C2-7977-BF95-55C1D26A2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4145BB-7A77-A042-DFBB-BF5FCA0DDE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7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C81E9340-F4CD-D7F0-E240-725D7D892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48AFD28B-0E4F-5A85-78BC-D33D985BA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839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35F90-49E6-4DD4-86B5-1F68A5F19D95}" type="slidenum">
              <a:rPr lang="en-US"/>
              <a:pPr/>
              <a:t>8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225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1D0A2-D524-DB70-BE3F-EADBFC347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CA8364-D84E-6EF2-8007-789C5BBB1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A3C8C-54DA-4110-AD82-9BD45F2C4FBE}" type="slidenum">
              <a:rPr lang="en-US"/>
              <a:pPr/>
              <a:t>9</a:t>
            </a:fld>
            <a:endParaRPr lang="en-US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1DAD8AF9-5AC3-03CC-3230-C1B450E7B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101B9481-184D-FE77-CC71-7FC0A8E78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56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FBBD6-B838-4E30-985E-78D8EE3631F2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5200A-5B37-45CB-8ECF-71EA3F849E56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41435-4ED6-4865-B5CA-5D2853351E6F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30F7F-32F3-4809-9AB3-85CD570C8D8A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D078A-E33E-485F-A3C7-8921C1548398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4D900-3B72-4B74-BE63-6ACBE1418837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EE9A4-DE26-4E53-B7CB-469871B55785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9F6B6-6FA8-4358-9A22-20F59DE3625C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0C091-C646-49E7-BC7F-0983B0EEAF10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863D-FBEE-40DA-A7B4-014ECE4280DA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F1C7C-E158-4D81-90E4-8F2D6878E870}" type="slidenum">
              <a:rPr lang="es-MX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modificar el estilo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endParaRPr 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endParaRPr lang="es-MX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fld id="{29942F1F-CF11-4C36-9B2F-D58610F92DDC}" type="slidenum">
              <a:rPr lang="es-MX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F69C60B-C547-8236-2A1C-2307C7BAA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6667" r="1500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61FCD26E-CB1E-4E68-96A6-FC3B224BB480}" type="slidenum">
              <a:rPr lang="en-US" noProof="0" smtClean="0"/>
              <a:pPr/>
              <a:t>1</a:t>
            </a:fld>
            <a:endParaRPr lang="en-US" noProof="0" dirty="0"/>
          </a:p>
        </p:txBody>
      </p:sp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1606134" y="5105400"/>
            <a:ext cx="5861465" cy="1219200"/>
          </a:xfrm>
          <a:prstGeom prst="rect">
            <a:avLst/>
          </a:prstGeom>
          <a:solidFill>
            <a:srgbClr val="000099">
              <a:alpha val="5019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noProof="0" dirty="0">
                <a:latin typeface="Arial Unicode MS" pitchFamily="34" charset="-128"/>
              </a:rPr>
              <a:t>Enrique Vázquez-Semadeni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noProof="0" dirty="0">
                <a:solidFill>
                  <a:srgbClr val="00FF00"/>
                </a:solidFill>
                <a:latin typeface="Arial Unicode MS" pitchFamily="34" charset="-128"/>
              </a:rPr>
              <a:t>Instituto de </a:t>
            </a:r>
            <a:r>
              <a:rPr lang="en-US" noProof="0" dirty="0" err="1">
                <a:solidFill>
                  <a:srgbClr val="00FF00"/>
                </a:solidFill>
                <a:latin typeface="Arial Unicode MS" pitchFamily="34" charset="-128"/>
              </a:rPr>
              <a:t>Radioastronomía</a:t>
            </a:r>
            <a:r>
              <a:rPr lang="en-US" noProof="0" dirty="0">
                <a:solidFill>
                  <a:srgbClr val="00FF00"/>
                </a:solidFill>
                <a:latin typeface="Arial Unicode MS" pitchFamily="34" charset="-128"/>
              </a:rPr>
              <a:t> y </a:t>
            </a:r>
            <a:r>
              <a:rPr lang="en-US" noProof="0" dirty="0" err="1">
                <a:solidFill>
                  <a:srgbClr val="00FF00"/>
                </a:solidFill>
                <a:latin typeface="Arial Unicode MS" pitchFamily="34" charset="-128"/>
              </a:rPr>
              <a:t>Astrofísica</a:t>
            </a:r>
            <a:r>
              <a:rPr lang="en-US" noProof="0" dirty="0">
                <a:solidFill>
                  <a:srgbClr val="00FF00"/>
                </a:solidFill>
                <a:latin typeface="Arial Unicode MS" pitchFamily="34" charset="-128"/>
              </a:rPr>
              <a:t>, UNAM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noProof="0" dirty="0">
                <a:solidFill>
                  <a:srgbClr val="00FF00"/>
                </a:solidFill>
                <a:latin typeface="Arial Unicode MS" pitchFamily="34" charset="-128"/>
              </a:rPr>
              <a:t>México</a:t>
            </a:r>
          </a:p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solidFill>
                <a:srgbClr val="00FF00"/>
              </a:solidFill>
              <a:latin typeface="Arial Unicode MS" pitchFamily="34" charset="-128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19100" y="1294264"/>
            <a:ext cx="8305800" cy="2308324"/>
          </a:xfrm>
          <a:prstGeom prst="rect">
            <a:avLst/>
          </a:prstGeom>
          <a:solidFill>
            <a:srgbClr val="000099">
              <a:alpha val="50196"/>
            </a:srgb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SN and H</a:t>
            </a:r>
            <a:r>
              <a:rPr lang="en-US" sz="4000" b="1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</a:t>
            </a:r>
            <a:r>
              <a:rPr lang="en-US" sz="4800" b="1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-region feedback: cloud formation, support, or destruction?</a:t>
            </a:r>
            <a:endParaRPr lang="en-US" sz="4800" b="1" noProof="0" dirty="0">
              <a:ln w="11430"/>
              <a:solidFill>
                <a:srgbClr val="FFC000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403E3F6-3A91-454A-839B-CF9DD36A6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" y="5090108"/>
            <a:ext cx="1577687" cy="1770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7F4FA60-56FC-4D1B-AD1A-03CD83091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090109"/>
            <a:ext cx="1660029" cy="176789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09A7A-46A2-0CAD-17AF-1C95E0EA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3D5A2683-C618-C5DC-728F-DFACE1A5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10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0878F56B-FFE8-E987-B6E8-D468B44EF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457200"/>
            <a:ext cx="7918450" cy="52578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SNe explode there.</a:t>
            </a:r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60828-D9F2-BD68-2856-C8F92B32B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90600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8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59F47-A890-44BF-B9E3-E9BA80D29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CFCDD1EA-A1C6-0D60-36F2-ED911912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11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02A014FE-3CB8-7AC6-DCA0-19C8D2BCF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457200"/>
            <a:ext cx="7918450" cy="52578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A simplified, rotation-less simulation </a:t>
            </a:r>
            <a:r>
              <a:rPr lang="en-US" sz="1600" dirty="0">
                <a:solidFill>
                  <a:srgbClr val="00FF00"/>
                </a:solidFill>
                <a:latin typeface="Arial Unicode MS" pitchFamily="34" charset="-128"/>
              </a:rPr>
              <a:t>(VS+25, </a:t>
            </a:r>
            <a:r>
              <a:rPr lang="en-US" sz="1600" dirty="0" err="1">
                <a:solidFill>
                  <a:srgbClr val="00FF00"/>
                </a:solidFill>
                <a:latin typeface="Arial Unicode MS" pitchFamily="34" charset="-128"/>
              </a:rPr>
              <a:t>subm</a:t>
            </a:r>
            <a:r>
              <a:rPr lang="en-US" sz="1600" dirty="0">
                <a:solidFill>
                  <a:srgbClr val="00FF00"/>
                </a:solidFill>
                <a:latin typeface="Arial Unicode MS" pitchFamily="34" charset="-128"/>
              </a:rPr>
              <a:t>., by C. Alig and A. Burkert)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:</a:t>
            </a:r>
          </a:p>
          <a:p>
            <a:pPr lvl="2" algn="just"/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A 4-kpc GADGET3 simulation with a </a:t>
            </a:r>
            <a:r>
              <a:rPr lang="en-US" sz="1800" noProof="0" dirty="0">
                <a:solidFill>
                  <a:srgbClr val="FFFF00"/>
                </a:solidFill>
                <a:latin typeface="Arial Unicode MS" pitchFamily="34" charset="-128"/>
              </a:rPr>
              <a:t>straight-arm potential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 in the middle.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Gas enters on the left with v = 15 km s</a:t>
            </a:r>
            <a:r>
              <a:rPr lang="en-US" sz="1800" baseline="30000" dirty="0">
                <a:solidFill>
                  <a:schemeClr val="bg1"/>
                </a:solidFill>
                <a:latin typeface="Arial Unicode MS" pitchFamily="34" charset="-128"/>
              </a:rPr>
              <a:t>-1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, n = 0.2 cm</a:t>
            </a:r>
            <a:r>
              <a:rPr lang="en-US" sz="1800" baseline="30000" dirty="0">
                <a:solidFill>
                  <a:schemeClr val="bg1"/>
                </a:solidFill>
                <a:latin typeface="Arial Unicode MS" pitchFamily="34" charset="-128"/>
              </a:rPr>
              <a:t>-3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. Outflow conditions on the right.</a:t>
            </a:r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2" algn="just"/>
            <a:endParaRPr lang="en-US" sz="14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4" name="Picture 3" descr="A close-up of a cloud&#10;&#10;AI-generated content may be incorrect.">
            <a:extLst>
              <a:ext uri="{FF2B5EF4-FFF2-40B4-BE49-F238E27FC236}">
                <a16:creationId xmlns:a16="http://schemas.microsoft.com/office/drawing/2014/main" id="{B75E7E1F-3AE7-FADE-C8B5-AD76F47B2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15432"/>
          <a:stretch/>
        </p:blipFill>
        <p:spPr>
          <a:xfrm>
            <a:off x="255047" y="2448519"/>
            <a:ext cx="5638801" cy="4409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1FB5A-A655-0F9E-4E20-B6AB7D2A6AA6}"/>
              </a:ext>
            </a:extLst>
          </p:cNvPr>
          <p:cNvSpPr txBox="1"/>
          <p:nvPr/>
        </p:nvSpPr>
        <p:spPr>
          <a:xfrm>
            <a:off x="6030442" y="2461243"/>
            <a:ext cx="2895601" cy="424731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Unicode MS" pitchFamily="34" charset="-128"/>
              </a:rPr>
              <a:t>SNe tend to explode outside MCs </a:t>
            </a:r>
            <a:r>
              <a:rPr lang="en-US" sz="1400" dirty="0">
                <a:solidFill>
                  <a:srgbClr val="00FF00"/>
                </a:solidFill>
                <a:latin typeface="Arial Unicode MS" pitchFamily="34" charset="-128"/>
              </a:rPr>
              <a:t>(M</a:t>
            </a:r>
            <a:r>
              <a:rPr lang="es-MX" sz="1400" dirty="0">
                <a:solidFill>
                  <a:srgbClr val="00FF00"/>
                </a:solidFill>
                <a:latin typeface="Arial Unicode MS" pitchFamily="34" charset="-128"/>
              </a:rPr>
              <a:t>é</a:t>
            </a:r>
            <a:r>
              <a:rPr lang="en-US" sz="1400" dirty="0" err="1">
                <a:solidFill>
                  <a:srgbClr val="00FF00"/>
                </a:solidFill>
                <a:latin typeface="Arial Unicode MS" pitchFamily="34" charset="-128"/>
              </a:rPr>
              <a:t>lanie’s</a:t>
            </a:r>
            <a:r>
              <a:rPr lang="en-US" sz="1400" dirty="0">
                <a:solidFill>
                  <a:srgbClr val="00FF00"/>
                </a:solidFill>
                <a:latin typeface="Arial Unicode MS" pitchFamily="34" charset="-128"/>
              </a:rPr>
              <a:t> talk)</a:t>
            </a:r>
            <a:r>
              <a:rPr lang="en-US" sz="1800" dirty="0">
                <a:latin typeface="Arial Unicode MS" pitchFamily="34" charset="-128"/>
              </a:rPr>
              <a:t>, so they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 mainly </a:t>
            </a:r>
            <a:r>
              <a:rPr lang="en-US" sz="1800" i="1" dirty="0">
                <a:solidFill>
                  <a:srgbClr val="FFFF00"/>
                </a:solidFill>
                <a:latin typeface="Arial Unicode MS" pitchFamily="34" charset="-128"/>
              </a:rPr>
              <a:t>rearrange and destroy </a:t>
            </a:r>
            <a:r>
              <a:rPr lang="en-US" sz="1800" dirty="0">
                <a:latin typeface="Arial Unicode MS" pitchFamily="34" charset="-128"/>
              </a:rPr>
              <a:t>part of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 the dense gas </a:t>
            </a:r>
            <a:r>
              <a:rPr lang="en-US" sz="1800" i="1" dirty="0">
                <a:solidFill>
                  <a:srgbClr val="FFFF00"/>
                </a:solidFill>
                <a:latin typeface="Arial Unicode MS" pitchFamily="34" charset="-128"/>
              </a:rPr>
              <a:t>initially formed by the arm potential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.</a:t>
            </a:r>
          </a:p>
          <a:p>
            <a:endParaRPr lang="en-US" dirty="0">
              <a:latin typeface="Arial Unicode MS" pitchFamily="34" charset="-128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“Sculpting” the gas </a:t>
            </a:r>
            <a:r>
              <a:rPr lang="en-US" sz="1400" dirty="0">
                <a:solidFill>
                  <a:srgbClr val="00FF00"/>
                </a:solidFill>
                <a:latin typeface="Arial Unicode MS" pitchFamily="34" charset="-128"/>
              </a:rPr>
              <a:t>(Joao’s talk)</a:t>
            </a:r>
            <a:r>
              <a:rPr lang="en-US" dirty="0">
                <a:latin typeface="Arial Unicode MS" pitchFamily="34" charset="-128"/>
              </a:rPr>
              <a:t>, not </a:t>
            </a:r>
            <a:r>
              <a:rPr lang="en-US" i="1" dirty="0">
                <a:solidFill>
                  <a:srgbClr val="FFFF00"/>
                </a:solidFill>
                <a:latin typeface="Arial Unicode MS" pitchFamily="34" charset="-128"/>
              </a:rPr>
              <a:t>forming</a:t>
            </a:r>
            <a:r>
              <a:rPr lang="en-US" dirty="0">
                <a:latin typeface="Arial Unicode MS" pitchFamily="34" charset="-128"/>
              </a:rPr>
              <a:t> it.</a:t>
            </a:r>
            <a:endParaRPr lang="en-US" sz="1800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en-US" dirty="0">
              <a:latin typeface="Arial Unicode MS" pitchFamily="34" charset="-128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 Unicode MS" pitchFamily="34" charset="-128"/>
              </a:rPr>
              <a:t>(The destructive effect of SNe in this simulation is exaggerated because the SNe explode </a:t>
            </a:r>
            <a:r>
              <a:rPr lang="en-US" sz="1400" i="1" dirty="0">
                <a:latin typeface="Arial Unicode MS" pitchFamily="34" charset="-128"/>
              </a:rPr>
              <a:t>inside </a:t>
            </a:r>
            <a:r>
              <a:rPr lang="en-US" sz="1400" dirty="0">
                <a:latin typeface="Arial Unicode MS" pitchFamily="34" charset="-128"/>
              </a:rPr>
              <a:t>the clouds.)</a:t>
            </a:r>
            <a:endParaRPr lang="en-US" sz="14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B6FB95-B5C8-1E7E-6892-2C39CA39CFA7}"/>
              </a:ext>
            </a:extLst>
          </p:cNvPr>
          <p:cNvGrpSpPr/>
          <p:nvPr/>
        </p:nvGrpSpPr>
        <p:grpSpPr>
          <a:xfrm>
            <a:off x="355741" y="2971800"/>
            <a:ext cx="608411" cy="3324726"/>
            <a:chOff x="355741" y="3124200"/>
            <a:chExt cx="608411" cy="3324726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25B77DAE-508D-0B1B-3227-9769F4A2C80D}"/>
                </a:ext>
              </a:extLst>
            </p:cNvPr>
            <p:cNvSpPr/>
            <p:nvPr/>
          </p:nvSpPr>
          <p:spPr bwMode="auto">
            <a:xfrm>
              <a:off x="380999" y="3124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4301E426-D629-9463-3EB6-991F1E54F044}"/>
                </a:ext>
              </a:extLst>
            </p:cNvPr>
            <p:cNvSpPr/>
            <p:nvPr/>
          </p:nvSpPr>
          <p:spPr bwMode="auto">
            <a:xfrm>
              <a:off x="380998" y="3886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FA28549-DC55-7B81-FB87-C2132D24DA36}"/>
                </a:ext>
              </a:extLst>
            </p:cNvPr>
            <p:cNvSpPr/>
            <p:nvPr/>
          </p:nvSpPr>
          <p:spPr bwMode="auto">
            <a:xfrm>
              <a:off x="380998" y="4648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C477D260-AFEF-5FFD-AFD8-65E02BFB213B}"/>
                </a:ext>
              </a:extLst>
            </p:cNvPr>
            <p:cNvSpPr/>
            <p:nvPr/>
          </p:nvSpPr>
          <p:spPr bwMode="auto">
            <a:xfrm>
              <a:off x="355741" y="5410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D8D8E77-B385-6F2B-33A8-586076D88301}"/>
                </a:ext>
              </a:extLst>
            </p:cNvPr>
            <p:cNvSpPr/>
            <p:nvPr/>
          </p:nvSpPr>
          <p:spPr bwMode="auto">
            <a:xfrm>
              <a:off x="380998" y="6144126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088D9-E235-E2F9-874B-E7CEDEC07452}"/>
              </a:ext>
            </a:extLst>
          </p:cNvPr>
          <p:cNvGrpSpPr/>
          <p:nvPr/>
        </p:nvGrpSpPr>
        <p:grpSpPr>
          <a:xfrm>
            <a:off x="4495800" y="2999874"/>
            <a:ext cx="608411" cy="3324726"/>
            <a:chOff x="355741" y="3124200"/>
            <a:chExt cx="608411" cy="3324726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A65CD17-6C3B-06E4-E6B4-70B2E7295D4B}"/>
                </a:ext>
              </a:extLst>
            </p:cNvPr>
            <p:cNvSpPr/>
            <p:nvPr/>
          </p:nvSpPr>
          <p:spPr bwMode="auto">
            <a:xfrm>
              <a:off x="380999" y="3124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595E3476-AF7B-8A72-35CF-EE0E6A321B67}"/>
                </a:ext>
              </a:extLst>
            </p:cNvPr>
            <p:cNvSpPr/>
            <p:nvPr/>
          </p:nvSpPr>
          <p:spPr bwMode="auto">
            <a:xfrm>
              <a:off x="380998" y="3886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17E7EB2D-DFC2-4E41-B870-2F4F0EB4B3EF}"/>
                </a:ext>
              </a:extLst>
            </p:cNvPr>
            <p:cNvSpPr/>
            <p:nvPr/>
          </p:nvSpPr>
          <p:spPr bwMode="auto">
            <a:xfrm>
              <a:off x="380998" y="4648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BF2D14F-0B1A-68DE-C6F9-AC39F880EAA4}"/>
                </a:ext>
              </a:extLst>
            </p:cNvPr>
            <p:cNvSpPr/>
            <p:nvPr/>
          </p:nvSpPr>
          <p:spPr bwMode="auto">
            <a:xfrm>
              <a:off x="355741" y="5410200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AFECC2DF-3DEC-DE38-9B6E-81025959CE5B}"/>
                </a:ext>
              </a:extLst>
            </p:cNvPr>
            <p:cNvSpPr/>
            <p:nvPr/>
          </p:nvSpPr>
          <p:spPr bwMode="auto">
            <a:xfrm>
              <a:off x="380998" y="6144126"/>
              <a:ext cx="583153" cy="304800"/>
            </a:xfrm>
            <a:prstGeom prst="rightArrow">
              <a:avLst/>
            </a:prstGeom>
            <a:solidFill>
              <a:srgbClr val="0000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13CE81-2F09-B342-CD8D-85A142C72706}"/>
              </a:ext>
            </a:extLst>
          </p:cNvPr>
          <p:cNvCxnSpPr>
            <a:cxnSpLocks/>
          </p:cNvCxnSpPr>
          <p:nvPr/>
        </p:nvCxnSpPr>
        <p:spPr bwMode="auto">
          <a:xfrm>
            <a:off x="1066800" y="6483152"/>
            <a:ext cx="4012153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6103935-19E1-BA18-2DCB-E9945656B1A1}"/>
              </a:ext>
            </a:extLst>
          </p:cNvPr>
          <p:cNvSpPr txBox="1"/>
          <p:nvPr/>
        </p:nvSpPr>
        <p:spPr>
          <a:xfrm>
            <a:off x="2692900" y="6081781"/>
            <a:ext cx="736099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kpc</a:t>
            </a:r>
          </a:p>
        </p:txBody>
      </p:sp>
    </p:spTree>
    <p:extLst>
      <p:ext uri="{BB962C8B-B14F-4D97-AF65-F5344CB8AC3E}">
        <p14:creationId xmlns:p14="http://schemas.microsoft.com/office/powerpoint/2010/main" val="411925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6477E-F805-8FBD-97BA-0175372D5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4587DCEC-F6A9-EB81-3E61-5F47068D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A559-6CD4-4E42-BDCE-6D5491D26E18}" type="slidenum">
              <a:rPr lang="en-US" noProof="0" smtClean="0">
                <a:solidFill>
                  <a:schemeClr val="bg1"/>
                </a:solidFill>
              </a:rPr>
              <a:pPr/>
              <a:t>12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5442" name="Rectangle 2">
            <a:extLst>
              <a:ext uri="{FF2B5EF4-FFF2-40B4-BE49-F238E27FC236}">
                <a16:creationId xmlns:a16="http://schemas.microsoft.com/office/drawing/2014/main" id="{F39A0BE4-7745-D992-FE77-0554844E6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438400"/>
            <a:ext cx="8001000" cy="1828800"/>
          </a:xfrm>
        </p:spPr>
        <p:txBody>
          <a:bodyPr/>
          <a:lstStyle/>
          <a:p>
            <a:r>
              <a:rPr lang="en-US" sz="5400" noProof="0" dirty="0">
                <a:solidFill>
                  <a:srgbClr val="00FF00"/>
                </a:solidFill>
                <a:latin typeface="Monotype Corsiva" pitchFamily="66" charset="0"/>
              </a:rPr>
              <a:t>III. The effect of HII regions inside molecular clouds</a:t>
            </a:r>
            <a:endParaRPr lang="en-US" noProof="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0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3606B-91C4-DEC9-7C64-D96B25CE5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AAA295BE-A402-0AD9-EDEA-0DDA3E05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13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3AC392B6-893A-DB76-C0DC-BDE1DC5AA1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838200"/>
            <a:ext cx="7918450" cy="52578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Inside the clouds, the dominant effect is that of the HII regions </a:t>
            </a:r>
            <a:r>
              <a:rPr lang="en-US" sz="1600" dirty="0">
                <a:solidFill>
                  <a:srgbClr val="00FF00"/>
                </a:solidFill>
                <a:latin typeface="Arial Unicode MS" pitchFamily="34" charset="-128"/>
              </a:rPr>
              <a:t>(Matzner 02; Col</a:t>
            </a:r>
            <a:r>
              <a:rPr lang="es-MX" sz="1600" dirty="0">
                <a:solidFill>
                  <a:srgbClr val="00FF00"/>
                </a:solidFill>
                <a:latin typeface="Arial Unicode MS" pitchFamily="34" charset="-128"/>
              </a:rPr>
              <a:t>í</a:t>
            </a:r>
            <a:r>
              <a:rPr lang="en-US" sz="1600" dirty="0">
                <a:solidFill>
                  <a:srgbClr val="00FF00"/>
                </a:solidFill>
                <a:latin typeface="Arial Unicode MS" pitchFamily="34" charset="-128"/>
              </a:rPr>
              <a:t>n+13; Haid+19; Steffi’s and Angela’s talks)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.</a:t>
            </a:r>
          </a:p>
          <a:p>
            <a:pPr lvl="2" algn="just"/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How does stimulated SF compare to “primordial”?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Is the net effect to induce or suppress SF?</a:t>
            </a:r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2" algn="just"/>
            <a:endParaRPr lang="en-US" sz="14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noProof="0" dirty="0">
                <a:solidFill>
                  <a:srgbClr val="00FF00"/>
                </a:solidFill>
                <a:latin typeface="Arial Unicode MS" pitchFamily="34" charset="-128"/>
              </a:rPr>
              <a:t>Gonz</a:t>
            </a:r>
            <a:r>
              <a:rPr lang="es-MX" sz="2000" noProof="0" dirty="0" err="1">
                <a:solidFill>
                  <a:srgbClr val="00FF00"/>
                </a:solidFill>
                <a:latin typeface="Arial Unicode MS" pitchFamily="34" charset="-128"/>
              </a:rPr>
              <a:t>ález</a:t>
            </a:r>
            <a:r>
              <a:rPr lang="es-MX" sz="2000" noProof="0" dirty="0">
                <a:solidFill>
                  <a:srgbClr val="00FF00"/>
                </a:solidFill>
                <a:latin typeface="Arial Unicode MS" pitchFamily="34" charset="-128"/>
              </a:rPr>
              <a:t>-Samaniego &amp; VS</a:t>
            </a:r>
            <a:r>
              <a:rPr lang="en-US" sz="2000" noProof="0" dirty="0">
                <a:solidFill>
                  <a:srgbClr val="00FF00"/>
                </a:solidFill>
                <a:latin typeface="Arial Unicode MS" pitchFamily="34" charset="-128"/>
              </a:rPr>
              <a:t> (2020, MNRAS, 499, 668)</a:t>
            </a: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: a comparison of two simulations, </a:t>
            </a:r>
            <a:r>
              <a:rPr lang="en-US" sz="2000" noProof="0" dirty="0">
                <a:solidFill>
                  <a:srgbClr val="00B0F0"/>
                </a:solidFill>
                <a:latin typeface="Arial Unicode MS" pitchFamily="34" charset="-128"/>
              </a:rPr>
              <a:t>with</a:t>
            </a: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 and </a:t>
            </a:r>
            <a:r>
              <a:rPr lang="en-US" sz="2000" noProof="0" dirty="0">
                <a:solidFill>
                  <a:srgbClr val="00B0F0"/>
                </a:solidFill>
                <a:latin typeface="Arial Unicode MS" pitchFamily="34" charset="-128"/>
              </a:rPr>
              <a:t>without</a:t>
            </a: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 UV feedback:</a:t>
            </a:r>
          </a:p>
          <a:p>
            <a:pPr lvl="2" algn="just"/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2" algn="just"/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H-ART code </a:t>
            </a:r>
            <a:r>
              <a:rPr lang="en-US" sz="1600" noProof="0" dirty="0">
                <a:solidFill>
                  <a:srgbClr val="00FF00"/>
                </a:solidFill>
                <a:latin typeface="Arial Unicode MS" pitchFamily="34" charset="-128"/>
              </a:rPr>
              <a:t>(Kravtsov 2003)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.</a:t>
            </a:r>
          </a:p>
          <a:p>
            <a:pPr lvl="2" algn="just"/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256-pc box, colliding flows, multiphase.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Stellar-mass sink particles, Salpeter IMF.</a:t>
            </a:r>
          </a:p>
          <a:p>
            <a:pPr lvl="2" algn="just"/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Simplified radiative transfer 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  <a:sym typeface="Wingdings" panose="05000000000000000000" pitchFamily="2" charset="2"/>
              </a:rPr>
              <a:t> UV radiation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Self-consistent turbulence (driven by instabilities of compressed, cold layer).</a:t>
            </a:r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0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3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3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onitor, screen, display&#10;&#10;Description automatically generated">
            <a:extLst>
              <a:ext uri="{FF2B5EF4-FFF2-40B4-BE49-F238E27FC236}">
                <a16:creationId xmlns:a16="http://schemas.microsoft.com/office/drawing/2014/main" id="{636D6212-4124-4FF2-9379-0CD0662C4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75" cy="6380922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A134-2ADA-4FDF-9447-ED45ED411AFB}" type="slidenum">
              <a:rPr lang="en-US" noProof="0" smtClean="0">
                <a:solidFill>
                  <a:schemeClr val="bg1"/>
                </a:solidFill>
              </a:rPr>
              <a:pPr/>
              <a:t>14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077200" y="76200"/>
            <a:ext cx="898003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x10</a:t>
            </a:r>
            <a:r>
              <a:rPr lang="en-US" baseline="30000" noProof="0" dirty="0"/>
              <a:t>4</a:t>
            </a:r>
            <a:r>
              <a:rPr lang="en-US" noProof="0" dirty="0"/>
              <a:t> yr</a:t>
            </a:r>
          </a:p>
        </p:txBody>
      </p:sp>
      <p:cxnSp>
        <p:nvCxnSpPr>
          <p:cNvPr id="14" name="13 Conector recto de flecha"/>
          <p:cNvCxnSpPr>
            <a:stCxn id="12" idx="2"/>
          </p:cNvCxnSpPr>
          <p:nvPr/>
        </p:nvCxnSpPr>
        <p:spPr bwMode="auto">
          <a:xfrm rot="5400000">
            <a:off x="8333967" y="417365"/>
            <a:ext cx="164068" cy="220402"/>
          </a:xfrm>
          <a:prstGeom prst="straightConnector1">
            <a:avLst/>
          </a:prstGeom>
          <a:noFill/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84E5B0-B335-4B85-B4F5-7827C9193F68}"/>
              </a:ext>
            </a:extLst>
          </p:cNvPr>
          <p:cNvSpPr txBox="1"/>
          <p:nvPr/>
        </p:nvSpPr>
        <p:spPr>
          <a:xfrm>
            <a:off x="2762187" y="6412468"/>
            <a:ext cx="4307589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FF00"/>
                </a:solidFill>
              </a:rPr>
              <a:t>Colín+13, MNRAS, 435, 1701: </a:t>
            </a:r>
            <a:r>
              <a:rPr lang="en-US" noProof="0" dirty="0"/>
              <a:t>run LAF1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D73F65-804B-61DD-83F6-327E5BE72188}"/>
              </a:ext>
            </a:extLst>
          </p:cNvPr>
          <p:cNvGrpSpPr/>
          <p:nvPr/>
        </p:nvGrpSpPr>
        <p:grpSpPr>
          <a:xfrm>
            <a:off x="1066800" y="1828800"/>
            <a:ext cx="2362200" cy="457202"/>
            <a:chOff x="1524000" y="1981200"/>
            <a:chExt cx="2362200" cy="457202"/>
          </a:xfrm>
        </p:grpSpPr>
        <p:sp>
          <p:nvSpPr>
            <p:cNvPr id="3" name="19 CuadroTexto">
              <a:extLst>
                <a:ext uri="{FF2B5EF4-FFF2-40B4-BE49-F238E27FC236}">
                  <a16:creationId xmlns:a16="http://schemas.microsoft.com/office/drawing/2014/main" id="{0AC5023E-77C9-E9BA-D567-032FE34FC96C}"/>
                </a:ext>
              </a:extLst>
            </p:cNvPr>
            <p:cNvSpPr txBox="1"/>
            <p:nvPr/>
          </p:nvSpPr>
          <p:spPr>
            <a:xfrm>
              <a:off x="1524000" y="1981200"/>
              <a:ext cx="1107996" cy="369332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Cluster 2</a:t>
              </a:r>
            </a:p>
          </p:txBody>
        </p:sp>
        <p:cxnSp>
          <p:nvCxnSpPr>
            <p:cNvPr id="5" name="20 Conector recto de flecha">
              <a:extLst>
                <a:ext uri="{FF2B5EF4-FFF2-40B4-BE49-F238E27FC236}">
                  <a16:creationId xmlns:a16="http://schemas.microsoft.com/office/drawing/2014/main" id="{557127B2-D61C-9C48-625A-2784028E2F7E}"/>
                </a:ext>
              </a:extLst>
            </p:cNvPr>
            <p:cNvCxnSpPr>
              <a:endCxn id="3" idx="3"/>
            </p:cNvCxnSpPr>
            <p:nvPr/>
          </p:nvCxnSpPr>
          <p:spPr bwMode="auto">
            <a:xfrm rot="10800000">
              <a:off x="2631996" y="2165866"/>
              <a:ext cx="1254204" cy="272536"/>
            </a:xfrm>
            <a:prstGeom prst="straightConnector1">
              <a:avLst/>
            </a:prstGeom>
            <a:noFill/>
            <a:ln w="19050" cap="flat" cmpd="sng" algn="ctr">
              <a:solidFill>
                <a:srgbClr val="FF33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4576EA-DBCB-B832-C594-F9FBA4B30666}"/>
              </a:ext>
            </a:extLst>
          </p:cNvPr>
          <p:cNvCxnSpPr>
            <a:cxnSpLocks/>
          </p:cNvCxnSpPr>
          <p:nvPr/>
        </p:nvCxnSpPr>
        <p:spPr bwMode="auto">
          <a:xfrm>
            <a:off x="2438400" y="643476"/>
            <a:ext cx="4267200" cy="0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17A534-540C-FA95-D37C-4562A0711CC3}"/>
              </a:ext>
            </a:extLst>
          </p:cNvPr>
          <p:cNvSpPr txBox="1"/>
          <p:nvPr/>
        </p:nvSpPr>
        <p:spPr>
          <a:xfrm>
            <a:off x="4147705" y="882939"/>
            <a:ext cx="877163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160 pc</a:t>
            </a:r>
          </a:p>
        </p:txBody>
      </p:sp>
    </p:spTree>
    <p:extLst>
      <p:ext uri="{BB962C8B-B14F-4D97-AF65-F5344CB8AC3E}">
        <p14:creationId xmlns:p14="http://schemas.microsoft.com/office/powerpoint/2010/main" val="242427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A3033-B59A-4BBD-5A31-252D2D7D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DC56725F-8F71-57D4-AD67-C17553D9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s-MX">
                <a:solidFill>
                  <a:schemeClr val="bg1"/>
                </a:solidFill>
              </a:rPr>
              <a:pPr/>
              <a:t>15</a:t>
            </a:fld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DBCB8-07C0-5E4A-9079-6456C16989A7}"/>
              </a:ext>
            </a:extLst>
          </p:cNvPr>
          <p:cNvSpPr txBox="1"/>
          <p:nvPr/>
        </p:nvSpPr>
        <p:spPr>
          <a:xfrm>
            <a:off x="1695963" y="6260068"/>
            <a:ext cx="3342082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FF00"/>
                </a:solidFill>
              </a:rPr>
              <a:t>Col</a:t>
            </a:r>
            <a:r>
              <a:rPr lang="es-MX" noProof="0" dirty="0" err="1">
                <a:solidFill>
                  <a:srgbClr val="00FF00"/>
                </a:solidFill>
              </a:rPr>
              <a:t>ín</a:t>
            </a:r>
            <a:r>
              <a:rPr lang="en-US" noProof="0" dirty="0">
                <a:solidFill>
                  <a:srgbClr val="00FF00"/>
                </a:solidFill>
              </a:rPr>
              <a:t>+13, MNRAS, 435, 1701.</a:t>
            </a:r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A1A07D-F7E1-6285-2D63-E62657C734DD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3310214"/>
            <a:ext cx="2782477" cy="2850820"/>
            <a:chOff x="5743897" y="349296"/>
            <a:chExt cx="2914331" cy="29859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B21252-A2F8-8869-65C2-81DE8F8B6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3897" y="349296"/>
              <a:ext cx="2914331" cy="29859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1AC5BB-1DC3-0D77-5456-71EACFAE4887}"/>
                </a:ext>
              </a:extLst>
            </p:cNvPr>
            <p:cNvSpPr/>
            <p:nvPr/>
          </p:nvSpPr>
          <p:spPr bwMode="auto">
            <a:xfrm>
              <a:off x="5776720" y="1295400"/>
              <a:ext cx="307777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52A740-DE8A-7C23-443D-58D737EF19E2}"/>
                </a:ext>
              </a:extLst>
            </p:cNvPr>
            <p:cNvSpPr txBox="1"/>
            <p:nvPr/>
          </p:nvSpPr>
          <p:spPr>
            <a:xfrm rot="16200000">
              <a:off x="5332467" y="1484411"/>
              <a:ext cx="1133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M</a:t>
              </a:r>
              <a:r>
                <a:rPr lang="en-US" sz="1400" baseline="-25000" dirty="0">
                  <a:solidFill>
                    <a:schemeClr val="tx1"/>
                  </a:solidFill>
                </a:rPr>
                <a:t>cloud</a:t>
              </a:r>
              <a:r>
                <a:rPr lang="en-US" sz="1400" dirty="0">
                  <a:solidFill>
                    <a:schemeClr val="tx1"/>
                  </a:solidFill>
                </a:rPr>
                <a:t> (</a:t>
              </a:r>
              <a:r>
                <a:rPr lang="en-US" sz="1400" dirty="0" err="1">
                  <a:solidFill>
                    <a:schemeClr val="tx1"/>
                  </a:solidFill>
                </a:rPr>
                <a:t>M</a:t>
              </a:r>
              <a:r>
                <a:rPr lang="en-US" sz="1400" baseline="-25000" dirty="0" err="1">
                  <a:solidFill>
                    <a:schemeClr val="tx1"/>
                  </a:solidFill>
                </a:rPr>
                <a:t>sun</a:t>
              </a:r>
              <a:r>
                <a:rPr lang="en-US" sz="1400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BB6ACC-DDE9-547E-BBBC-0356A5AF520A}"/>
              </a:ext>
            </a:extLst>
          </p:cNvPr>
          <p:cNvGrpSpPr/>
          <p:nvPr/>
        </p:nvGrpSpPr>
        <p:grpSpPr>
          <a:xfrm>
            <a:off x="2958122" y="3310214"/>
            <a:ext cx="2973945" cy="2850820"/>
            <a:chOff x="2958122" y="3092780"/>
            <a:chExt cx="2973945" cy="28508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EE8818-575E-00A2-35B5-CD576F560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8122" y="3092780"/>
              <a:ext cx="2973945" cy="28508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F12591-83FD-14EA-90B5-C0384A50FCE2}"/>
                </a:ext>
              </a:extLst>
            </p:cNvPr>
            <p:cNvSpPr txBox="1"/>
            <p:nvPr/>
          </p:nvSpPr>
          <p:spPr>
            <a:xfrm>
              <a:off x="4437073" y="346247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SFR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97D1FC-F603-6520-6A02-328FD0A04301}"/>
                </a:ext>
              </a:extLst>
            </p:cNvPr>
            <p:cNvSpPr txBox="1"/>
            <p:nvPr/>
          </p:nvSpPr>
          <p:spPr>
            <a:xfrm>
              <a:off x="4036233" y="4255665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SFE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A6437F-716F-6E19-2732-A400067F0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38" y="358480"/>
            <a:ext cx="5456362" cy="169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r>
              <a:rPr lang="en-US" sz="2000" kern="0" dirty="0">
                <a:solidFill>
                  <a:schemeClr val="bg1"/>
                </a:solidFill>
                <a:latin typeface="Arial Unicode MS" pitchFamily="34" charset="-128"/>
              </a:rPr>
              <a:t>Dense gas mass first increases by accretion, then decreases by </a:t>
            </a:r>
            <a:r>
              <a:rPr lang="en-US" sz="2000" i="1" kern="0" dirty="0">
                <a:solidFill>
                  <a:srgbClr val="FFFF00"/>
                </a:solidFill>
                <a:latin typeface="Arial Unicode MS" pitchFamily="34" charset="-128"/>
              </a:rPr>
              <a:t>cloud erosion</a:t>
            </a:r>
            <a:r>
              <a:rPr lang="en-US" sz="2000" kern="0" dirty="0">
                <a:solidFill>
                  <a:schemeClr val="bg1"/>
                </a:solidFill>
                <a:latin typeface="Arial Unicode MS" pitchFamily="34" charset="-128"/>
              </a:rPr>
              <a:t>.</a:t>
            </a:r>
          </a:p>
          <a:p>
            <a:pPr lvl="1" algn="just"/>
            <a:endParaRPr lang="en-US" sz="2000" kern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kern="0" dirty="0">
                <a:solidFill>
                  <a:schemeClr val="bg1"/>
                </a:solidFill>
                <a:latin typeface="Arial Unicode MS" pitchFamily="34" charset="-128"/>
              </a:rPr>
              <a:t>Similarly for SFR.</a:t>
            </a:r>
          </a:p>
          <a:p>
            <a:pPr lvl="1" algn="just"/>
            <a:endParaRPr lang="en-US" sz="2000" kern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kern="0" dirty="0">
                <a:solidFill>
                  <a:schemeClr val="bg1"/>
                </a:solidFill>
                <a:latin typeface="Arial Unicode MS" pitchFamily="34" charset="-128"/>
              </a:rPr>
              <a:t>Virial parameter ~ 1 </a:t>
            </a:r>
            <a:r>
              <a:rPr lang="en-US" sz="2000" i="1" kern="0" dirty="0">
                <a:solidFill>
                  <a:schemeClr val="bg1"/>
                </a:solidFill>
                <a:latin typeface="Arial Unicode MS" pitchFamily="34" charset="-128"/>
              </a:rPr>
              <a:t>during collapse, increases during feedback stage.</a:t>
            </a:r>
            <a:endParaRPr lang="en-US" sz="2000" kern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CB4348-4AF6-DC6E-1A7D-EC4D3B89A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097" y="1829189"/>
            <a:ext cx="3026365" cy="47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75322-1AD7-E284-1E3F-0C0353FD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>
            <a:extLst>
              <a:ext uri="{FF2B5EF4-FFF2-40B4-BE49-F238E27FC236}">
                <a16:creationId xmlns:a16="http://schemas.microsoft.com/office/drawing/2014/main" id="{21195AE7-37C9-1BDF-B126-71EAFDA78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05800" cy="54102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rgbClr val="00FFFF"/>
                </a:solidFill>
              </a:rPr>
              <a:t>Zoom into Cluster 2, comparing two runs </a:t>
            </a:r>
            <a:r>
              <a:rPr lang="en-US" sz="2000" dirty="0">
                <a:solidFill>
                  <a:srgbClr val="FFFF00"/>
                </a:solidFill>
              </a:rPr>
              <a:t>with</a:t>
            </a:r>
            <a:r>
              <a:rPr lang="en-US" sz="2000" dirty="0">
                <a:solidFill>
                  <a:srgbClr val="00FFFF"/>
                </a:solidFill>
              </a:rPr>
              <a:t> and </a:t>
            </a:r>
            <a:r>
              <a:rPr lang="en-US" sz="2000" dirty="0">
                <a:solidFill>
                  <a:srgbClr val="FFFF00"/>
                </a:solidFill>
              </a:rPr>
              <a:t>without</a:t>
            </a:r>
            <a:r>
              <a:rPr lang="en-US" sz="2000" dirty="0">
                <a:solidFill>
                  <a:srgbClr val="00FFFF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feedback</a:t>
            </a:r>
            <a:r>
              <a:rPr lang="en-US" sz="2000" dirty="0">
                <a:solidFill>
                  <a:srgbClr val="00FFFF"/>
                </a:solidFill>
              </a:rPr>
              <a:t>:</a:t>
            </a:r>
            <a:endParaRPr lang="en-US" sz="1800" i="1" dirty="0">
              <a:solidFill>
                <a:srgbClr val="00FFFF"/>
              </a:solidFill>
            </a:endParaRPr>
          </a:p>
          <a:p>
            <a:pPr lvl="1" algn="just"/>
            <a:endParaRPr lang="es-MX" sz="2000" dirty="0">
              <a:solidFill>
                <a:srgbClr val="00FFFF"/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46EC72BA-3BA3-F011-9330-C8F14C43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69DB-50AD-49C1-A738-DC97683D1757}" type="slidenum">
              <a:rPr lang="es-MX">
                <a:solidFill>
                  <a:schemeClr val="bg1"/>
                </a:solidFill>
              </a:rPr>
              <a:pPr/>
              <a:t>16</a:t>
            </a:fld>
            <a:endParaRPr lang="es-MX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68B927-0EB8-E990-3940-7FB77F52BEBC}"/>
              </a:ext>
            </a:extLst>
          </p:cNvPr>
          <p:cNvGrpSpPr/>
          <p:nvPr/>
        </p:nvGrpSpPr>
        <p:grpSpPr>
          <a:xfrm>
            <a:off x="0" y="1906588"/>
            <a:ext cx="9143999" cy="3429000"/>
            <a:chOff x="0" y="1447800"/>
            <a:chExt cx="9143999" cy="3429000"/>
          </a:xfrm>
        </p:grpSpPr>
        <p:pic>
          <p:nvPicPr>
            <p:cNvPr id="3" name="Picture 2" descr="A close-up of a screen&#10;&#10;AI-generated content may be incorrect.">
              <a:extLst>
                <a:ext uri="{FF2B5EF4-FFF2-40B4-BE49-F238E27FC236}">
                  <a16:creationId xmlns:a16="http://schemas.microsoft.com/office/drawing/2014/main" id="{FCB54A62-0E42-038A-D97B-C04A16258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7800"/>
              <a:ext cx="4572000" cy="3429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66F964-F087-2BFB-7DC8-CB1F24010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1447800"/>
              <a:ext cx="4572000" cy="3429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560004-7821-5C4E-385C-3BA41A80A240}"/>
              </a:ext>
            </a:extLst>
          </p:cNvPr>
          <p:cNvSpPr txBox="1"/>
          <p:nvPr/>
        </p:nvSpPr>
        <p:spPr>
          <a:xfrm>
            <a:off x="1947473" y="5650468"/>
            <a:ext cx="5596327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FF00"/>
                </a:solidFill>
              </a:rPr>
              <a:t>Gonz</a:t>
            </a:r>
            <a:r>
              <a:rPr lang="es-MX" noProof="0" dirty="0">
                <a:solidFill>
                  <a:srgbClr val="00FF00"/>
                </a:solidFill>
              </a:rPr>
              <a:t>á</a:t>
            </a:r>
            <a:r>
              <a:rPr lang="en-US" noProof="0" dirty="0">
                <a:solidFill>
                  <a:srgbClr val="00FF00"/>
                </a:solidFill>
              </a:rPr>
              <a:t>lez-Samaniego &amp; VS 2020, MNRAS, </a:t>
            </a:r>
            <a:r>
              <a:rPr lang="en-US" sz="1800" noProof="0" dirty="0">
                <a:solidFill>
                  <a:srgbClr val="00FF00"/>
                </a:solidFill>
                <a:latin typeface="Arial Unicode MS" pitchFamily="34" charset="-128"/>
              </a:rPr>
              <a:t>499, 668</a:t>
            </a:r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3E447-E07E-28BE-2BFB-3A8B3575AC53}"/>
              </a:ext>
            </a:extLst>
          </p:cNvPr>
          <p:cNvSpPr txBox="1"/>
          <p:nvPr/>
        </p:nvSpPr>
        <p:spPr>
          <a:xfrm>
            <a:off x="3832426" y="4902700"/>
            <a:ext cx="1402948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19 – 29 Myr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37BAD-24A0-00B0-CE06-6A3BAB889B7B}"/>
              </a:ext>
            </a:extLst>
          </p:cNvPr>
          <p:cNvSpPr txBox="1"/>
          <p:nvPr/>
        </p:nvSpPr>
        <p:spPr>
          <a:xfrm>
            <a:off x="76200" y="4902700"/>
            <a:ext cx="1326004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With </a:t>
            </a:r>
            <a:r>
              <a:rPr lang="en-US" dirty="0" err="1"/>
              <a:t>fdbck</a:t>
            </a:r>
            <a:r>
              <a:rPr lang="en-US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5B224-A30F-63BA-EB13-F42AA877EDC6}"/>
              </a:ext>
            </a:extLst>
          </p:cNvPr>
          <p:cNvSpPr txBox="1"/>
          <p:nvPr/>
        </p:nvSpPr>
        <p:spPr>
          <a:xfrm>
            <a:off x="7391400" y="4902700"/>
            <a:ext cx="1646605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  <a:r>
              <a:rPr lang="en-US" dirty="0" err="1"/>
              <a:t>fdbck</a:t>
            </a:r>
            <a:r>
              <a:rPr lang="en-US" dirty="0"/>
              <a:t>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4395A6-57D2-D385-EFBA-742201145BF1}"/>
              </a:ext>
            </a:extLst>
          </p:cNvPr>
          <p:cNvCxnSpPr>
            <a:cxnSpLocks/>
          </p:cNvCxnSpPr>
          <p:nvPr/>
        </p:nvCxnSpPr>
        <p:spPr bwMode="auto">
          <a:xfrm>
            <a:off x="1219200" y="2169777"/>
            <a:ext cx="213360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1A3FED-728E-8D5A-A196-2FC1674A6404}"/>
              </a:ext>
            </a:extLst>
          </p:cNvPr>
          <p:cNvSpPr txBox="1"/>
          <p:nvPr/>
        </p:nvSpPr>
        <p:spPr>
          <a:xfrm>
            <a:off x="1911378" y="1746167"/>
            <a:ext cx="748923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15 pc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37C6A9-8E69-BCA0-EA61-A26E6923A717}"/>
              </a:ext>
            </a:extLst>
          </p:cNvPr>
          <p:cNvCxnSpPr>
            <a:cxnSpLocks/>
          </p:cNvCxnSpPr>
          <p:nvPr/>
        </p:nvCxnSpPr>
        <p:spPr bwMode="auto">
          <a:xfrm>
            <a:off x="5769687" y="2177798"/>
            <a:ext cx="213360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B63D15-6263-101C-7D67-FE2734AEA37A}"/>
              </a:ext>
            </a:extLst>
          </p:cNvPr>
          <p:cNvSpPr txBox="1"/>
          <p:nvPr/>
        </p:nvSpPr>
        <p:spPr>
          <a:xfrm>
            <a:off x="6461865" y="1754188"/>
            <a:ext cx="748923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15 pc</a:t>
            </a:r>
          </a:p>
        </p:txBody>
      </p:sp>
    </p:spTree>
    <p:extLst>
      <p:ext uri="{BB962C8B-B14F-4D97-AF65-F5344CB8AC3E}">
        <p14:creationId xmlns:p14="http://schemas.microsoft.com/office/powerpoint/2010/main" val="31054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5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87848-3D21-447F-ABA0-9B9B00CDA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A188F3DC-5BB7-DA4B-0400-11C714F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17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3F8ED2F1-9416-E738-7911-52F01ED03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350" y="609600"/>
            <a:ext cx="7918450" cy="5257800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rgbClr val="00FFFF"/>
                </a:solidFill>
                <a:latin typeface="Arial Unicode MS" pitchFamily="34" charset="-128"/>
              </a:rPr>
              <a:t>HIGHLIGHTS:</a:t>
            </a:r>
          </a:p>
          <a:p>
            <a:pPr lvl="1" algn="just"/>
            <a:endParaRPr lang="en-US" sz="2000" dirty="0">
              <a:solidFill>
                <a:srgbClr val="FFFF00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A filament forms and grows by continued accretion from the cloud.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A main hub forms and grows roughly simultaneously. 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Slow longitudinal inflow motion develops in the filament towards the central hub.</a:t>
            </a: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Several secondary stellar subgroups appear later in the filament.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As a consequence of the filament’s line mass growth.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Cluster assembles </a:t>
            </a:r>
            <a:r>
              <a:rPr lang="en-US" sz="1800" i="1" dirty="0">
                <a:solidFill>
                  <a:srgbClr val="FFFF00"/>
                </a:solidFill>
                <a:latin typeface="Arial Unicode MS" pitchFamily="34" charset="-128"/>
              </a:rPr>
              <a:t>hierarchically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 due to hierarchical collapse of parent cloud.</a:t>
            </a:r>
          </a:p>
          <a:p>
            <a:pPr lvl="3" algn="just"/>
            <a:r>
              <a:rPr lang="en-US" sz="1600" i="1" dirty="0">
                <a:solidFill>
                  <a:srgbClr val="FFFF00"/>
                </a:solidFill>
                <a:latin typeface="Arial Unicode MS" pitchFamily="34" charset="-128"/>
              </a:rPr>
              <a:t>“Conveyor-belt”</a:t>
            </a:r>
            <a:r>
              <a:rPr lang="en-US" sz="1600" dirty="0">
                <a:solidFill>
                  <a:srgbClr val="FFFFFF"/>
                </a:solidFill>
                <a:latin typeface="Arial Unicode MS" pitchFamily="34" charset="-128"/>
              </a:rPr>
              <a:t> flow </a:t>
            </a:r>
            <a:r>
              <a:rPr lang="en-US" sz="1600" dirty="0">
                <a:solidFill>
                  <a:srgbClr val="00FF00"/>
                </a:solidFill>
                <a:latin typeface="Arial Unicode MS" pitchFamily="34" charset="-128"/>
              </a:rPr>
              <a:t>(Longmore+14)</a:t>
            </a:r>
            <a:r>
              <a:rPr lang="en-US" sz="1600" dirty="0">
                <a:solidFill>
                  <a:srgbClr val="FFFFFF"/>
                </a:solidFill>
                <a:latin typeface="Arial Unicode MS" pitchFamily="34" charset="-128"/>
              </a:rPr>
              <a:t>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Since they form in </a:t>
            </a:r>
            <a:r>
              <a:rPr lang="en-US" sz="1800" i="1" dirty="0">
                <a:solidFill>
                  <a:srgbClr val="FFFF00"/>
                </a:solidFill>
                <a:latin typeface="Arial Unicode MS" pitchFamily="34" charset="-128"/>
              </a:rPr>
              <a:t>both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 simulations, their formation is </a:t>
            </a:r>
            <a:r>
              <a:rPr lang="en-US" sz="1800" i="1" dirty="0">
                <a:solidFill>
                  <a:srgbClr val="FFFF00"/>
                </a:solidFill>
                <a:latin typeface="Arial Unicode MS" pitchFamily="34" charset="-128"/>
              </a:rPr>
              <a:t>primordial</a:t>
            </a:r>
            <a:r>
              <a:rPr lang="en-US" sz="1800" i="1" dirty="0">
                <a:solidFill>
                  <a:schemeClr val="bg1"/>
                </a:solidFill>
                <a:latin typeface="Arial Unicode MS" pitchFamily="34" charset="-128"/>
              </a:rPr>
              <a:t>.</a:t>
            </a:r>
          </a:p>
          <a:p>
            <a:pPr lvl="1" algn="just"/>
            <a:endParaRPr lang="en-US" sz="2200" i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019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3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3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3596" y="838200"/>
            <a:ext cx="8305800" cy="5410200"/>
          </a:xfrm>
        </p:spPr>
        <p:txBody>
          <a:bodyPr/>
          <a:lstStyle/>
          <a:p>
            <a:pPr lvl="1" algn="just"/>
            <a:r>
              <a:rPr lang="es-MX" sz="2000" dirty="0" err="1">
                <a:solidFill>
                  <a:schemeClr val="bg1"/>
                </a:solidFill>
              </a:rPr>
              <a:t>However</a:t>
            </a:r>
            <a:r>
              <a:rPr lang="es-MX" sz="2000" dirty="0">
                <a:solidFill>
                  <a:schemeClr val="bg1"/>
                </a:solidFill>
              </a:rPr>
              <a:t>, </a:t>
            </a:r>
            <a:r>
              <a:rPr lang="es-MX" sz="2000" i="1" dirty="0" err="1">
                <a:solidFill>
                  <a:srgbClr val="FFFF00"/>
                </a:solidFill>
              </a:rPr>
              <a:t>out</a:t>
            </a:r>
            <a:r>
              <a:rPr lang="es-MX" sz="2000" i="1" dirty="0">
                <a:solidFill>
                  <a:srgbClr val="FFFF00"/>
                </a:solidFill>
              </a:rPr>
              <a:t> </a:t>
            </a:r>
            <a:r>
              <a:rPr lang="es-MX" sz="2000" i="1" dirty="0" err="1">
                <a:solidFill>
                  <a:srgbClr val="FFFF00"/>
                </a:solidFill>
              </a:rPr>
              <a:t>of</a:t>
            </a:r>
            <a:r>
              <a:rPr lang="es-MX" sz="2000" i="1" dirty="0">
                <a:solidFill>
                  <a:srgbClr val="FFFF00"/>
                </a:solidFill>
              </a:rPr>
              <a:t> </a:t>
            </a:r>
            <a:r>
              <a:rPr lang="es-MX" sz="2000" i="1" dirty="0" err="1">
                <a:solidFill>
                  <a:srgbClr val="FFFF00"/>
                </a:solidFill>
              </a:rPr>
              <a:t>six</a:t>
            </a:r>
            <a:r>
              <a:rPr lang="es-MX" sz="2000" i="1" dirty="0">
                <a:solidFill>
                  <a:srgbClr val="FFFF00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secondary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subgroups</a:t>
            </a:r>
            <a:r>
              <a:rPr lang="es-MX" sz="2000" dirty="0">
                <a:solidFill>
                  <a:schemeClr val="bg1"/>
                </a:solidFill>
              </a:rPr>
              <a:t>, </a:t>
            </a:r>
            <a:r>
              <a:rPr lang="es-MX" sz="2000" i="1" dirty="0" err="1">
                <a:solidFill>
                  <a:srgbClr val="FFFF00"/>
                </a:solidFill>
              </a:rPr>
              <a:t>one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i="1" dirty="0" err="1">
                <a:solidFill>
                  <a:srgbClr val="FFFF00"/>
                </a:solidFill>
              </a:rPr>
              <a:t>does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form</a:t>
            </a:r>
            <a:r>
              <a:rPr lang="es-MX" sz="2000" dirty="0">
                <a:solidFill>
                  <a:schemeClr val="bg1"/>
                </a:solidFill>
              </a:rPr>
              <a:t> in </a:t>
            </a: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run </a:t>
            </a:r>
            <a:r>
              <a:rPr lang="es-MX" sz="2000" dirty="0" err="1">
                <a:solidFill>
                  <a:schemeClr val="bg1"/>
                </a:solidFill>
              </a:rPr>
              <a:t>with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feedback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that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does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not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form</a:t>
            </a:r>
            <a:r>
              <a:rPr lang="es-MX" sz="2000" dirty="0">
                <a:solidFill>
                  <a:schemeClr val="bg1"/>
                </a:solidFill>
              </a:rPr>
              <a:t> in </a:t>
            </a: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non-</a:t>
            </a:r>
            <a:r>
              <a:rPr lang="es-MX" sz="2000" dirty="0" err="1">
                <a:solidFill>
                  <a:schemeClr val="bg1"/>
                </a:solidFill>
              </a:rPr>
              <a:t>feedback</a:t>
            </a:r>
            <a:r>
              <a:rPr lang="es-MX" sz="2000" dirty="0">
                <a:solidFill>
                  <a:schemeClr val="bg1"/>
                </a:solidFill>
              </a:rPr>
              <a:t> run.</a:t>
            </a: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endParaRPr lang="es-MX" sz="2000" dirty="0">
              <a:solidFill>
                <a:schemeClr val="bg1"/>
              </a:solidFill>
            </a:endParaRPr>
          </a:p>
          <a:p>
            <a:pPr lvl="1" algn="just"/>
            <a:r>
              <a:rPr lang="es-MX" sz="2000" dirty="0">
                <a:solidFill>
                  <a:schemeClr val="bg1"/>
                </a:solidFill>
              </a:rPr>
              <a:t>A case </a:t>
            </a:r>
            <a:r>
              <a:rPr lang="es-MX" sz="2000" dirty="0" err="1">
                <a:solidFill>
                  <a:schemeClr val="bg1"/>
                </a:solidFill>
              </a:rPr>
              <a:t>of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i="1" dirty="0" err="1">
                <a:solidFill>
                  <a:srgbClr val="FFFF00"/>
                </a:solidFill>
              </a:rPr>
              <a:t>stimulated</a:t>
            </a:r>
            <a:r>
              <a:rPr lang="es-MX" sz="2000" i="1" dirty="0">
                <a:solidFill>
                  <a:srgbClr val="FFFF00"/>
                </a:solidFill>
              </a:rPr>
              <a:t> </a:t>
            </a:r>
            <a:r>
              <a:rPr lang="es-MX" sz="2000" i="1" dirty="0" err="1">
                <a:solidFill>
                  <a:srgbClr val="FFFF00"/>
                </a:solidFill>
              </a:rPr>
              <a:t>formation</a:t>
            </a:r>
            <a:r>
              <a:rPr lang="es-MX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69DB-50AD-49C1-A738-DC97683D1757}" type="slidenum">
              <a:rPr lang="es-MX">
                <a:solidFill>
                  <a:schemeClr val="bg1"/>
                </a:solidFill>
              </a:rPr>
              <a:pPr/>
              <a:t>18</a:t>
            </a:fld>
            <a:endParaRPr lang="es-MX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FDCEE4-275D-2FB5-9542-4E7F556E129A}"/>
              </a:ext>
            </a:extLst>
          </p:cNvPr>
          <p:cNvGrpSpPr/>
          <p:nvPr/>
        </p:nvGrpSpPr>
        <p:grpSpPr>
          <a:xfrm>
            <a:off x="161925" y="1782344"/>
            <a:ext cx="8829675" cy="3521912"/>
            <a:chOff x="85725" y="2200402"/>
            <a:chExt cx="8829675" cy="3521912"/>
          </a:xfrm>
        </p:grpSpPr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25" y="2617163"/>
              <a:ext cx="4333875" cy="310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2590800"/>
              <a:ext cx="4343400" cy="3131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6 Conector recto"/>
            <p:cNvCxnSpPr/>
            <p:nvPr/>
          </p:nvCxnSpPr>
          <p:spPr bwMode="auto">
            <a:xfrm rot="5400000">
              <a:off x="6477000" y="3664913"/>
              <a:ext cx="2209800" cy="838200"/>
            </a:xfrm>
            <a:prstGeom prst="line">
              <a:avLst/>
            </a:prstGeom>
            <a:noFill/>
            <a:ln w="19050" cap="flat" cmpd="sng" algn="ctr">
              <a:solidFill>
                <a:srgbClr val="80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9" name="8 CuadroTexto"/>
            <p:cNvSpPr txBox="1"/>
            <p:nvPr/>
          </p:nvSpPr>
          <p:spPr>
            <a:xfrm>
              <a:off x="1143000" y="2200402"/>
              <a:ext cx="6716519" cy="36933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Distances of individual stars to cluster’s center of mass vs. time.</a:t>
              </a:r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6F55FA-6DF8-FA81-520F-9271327B7648}"/>
              </a:ext>
            </a:extLst>
          </p:cNvPr>
          <p:cNvSpPr/>
          <p:nvPr/>
        </p:nvSpPr>
        <p:spPr bwMode="auto">
          <a:xfrm rot="1008786">
            <a:off x="7719707" y="1469477"/>
            <a:ext cx="1030708" cy="2395046"/>
          </a:xfrm>
          <a:custGeom>
            <a:avLst/>
            <a:gdLst>
              <a:gd name="connsiteX0" fmla="*/ 0 w 685800"/>
              <a:gd name="connsiteY0" fmla="*/ 4547 h 2555242"/>
              <a:gd name="connsiteX1" fmla="*/ 192505 w 685800"/>
              <a:gd name="connsiteY1" fmla="*/ 28610 h 2555242"/>
              <a:gd name="connsiteX2" fmla="*/ 336884 w 685800"/>
              <a:gd name="connsiteY2" fmla="*/ 221116 h 2555242"/>
              <a:gd name="connsiteX3" fmla="*/ 421105 w 685800"/>
              <a:gd name="connsiteY3" fmla="*/ 437684 h 2555242"/>
              <a:gd name="connsiteX4" fmla="*/ 541421 w 685800"/>
              <a:gd name="connsiteY4" fmla="*/ 991137 h 2555242"/>
              <a:gd name="connsiteX5" fmla="*/ 661736 w 685800"/>
              <a:gd name="connsiteY5" fmla="*/ 2206326 h 2555242"/>
              <a:gd name="connsiteX6" fmla="*/ 685800 w 685800"/>
              <a:gd name="connsiteY6" fmla="*/ 2555242 h 2555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" h="2555242">
                <a:moveTo>
                  <a:pt x="0" y="4547"/>
                </a:moveTo>
                <a:cubicBezTo>
                  <a:pt x="68179" y="-1469"/>
                  <a:pt x="136358" y="-7485"/>
                  <a:pt x="192505" y="28610"/>
                </a:cubicBezTo>
                <a:cubicBezTo>
                  <a:pt x="248652" y="64705"/>
                  <a:pt x="298784" y="152937"/>
                  <a:pt x="336884" y="221116"/>
                </a:cubicBezTo>
                <a:cubicBezTo>
                  <a:pt x="374984" y="289295"/>
                  <a:pt x="387016" y="309347"/>
                  <a:pt x="421105" y="437684"/>
                </a:cubicBezTo>
                <a:cubicBezTo>
                  <a:pt x="455194" y="566021"/>
                  <a:pt x="501316" y="696363"/>
                  <a:pt x="541421" y="991137"/>
                </a:cubicBezTo>
                <a:cubicBezTo>
                  <a:pt x="581526" y="1285911"/>
                  <a:pt x="637673" y="1945642"/>
                  <a:pt x="661736" y="2206326"/>
                </a:cubicBezTo>
                <a:cubicBezTo>
                  <a:pt x="685799" y="2467010"/>
                  <a:pt x="685799" y="2511126"/>
                  <a:pt x="685800" y="2555242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02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457199"/>
            <a:ext cx="8305800" cy="5788025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rgbClr val="00FFFF"/>
                </a:solidFill>
                <a:latin typeface="Arial Unicode MS" pitchFamily="34" charset="-128"/>
              </a:rPr>
              <a:t>Yet, the net SFR is always lower in the run with feedback:</a:t>
            </a: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endParaRPr lang="en-US" sz="2000" dirty="0">
              <a:solidFill>
                <a:srgbClr val="00FFFF"/>
              </a:solidFill>
            </a:endParaRPr>
          </a:p>
          <a:p>
            <a:pPr lvl="1" algn="just"/>
            <a:r>
              <a:rPr lang="en-US" sz="2000" dirty="0">
                <a:solidFill>
                  <a:srgbClr val="00FFFF"/>
                </a:solidFill>
              </a:rPr>
              <a:t>Hub gas mass increases by accretion onto cloud </a:t>
            </a:r>
            <a:r>
              <a:rPr lang="en-US" sz="2000" i="1" dirty="0">
                <a:solidFill>
                  <a:srgbClr val="FFFF00"/>
                </a:solidFill>
              </a:rPr>
              <a:t>faster than stellar mass! </a:t>
            </a:r>
            <a:r>
              <a:rPr lang="en-US" sz="1400" dirty="0">
                <a:solidFill>
                  <a:srgbClr val="00FF00"/>
                </a:solidFill>
              </a:rPr>
              <a:t>(</a:t>
            </a:r>
            <a:r>
              <a:rPr lang="en-US" sz="1400" i="1" dirty="0" err="1">
                <a:solidFill>
                  <a:srgbClr val="00FF00"/>
                </a:solidFill>
              </a:rPr>
              <a:t>G</a:t>
            </a:r>
            <a:r>
              <a:rPr lang="en-US" sz="1400" dirty="0" err="1">
                <a:solidFill>
                  <a:srgbClr val="00FF00"/>
                </a:solidFill>
              </a:rPr>
              <a:t>onz</a:t>
            </a:r>
            <a:r>
              <a:rPr lang="es-MX" sz="1400" dirty="0">
                <a:solidFill>
                  <a:srgbClr val="00FF00"/>
                </a:solidFill>
              </a:rPr>
              <a:t>á</a:t>
            </a:r>
            <a:r>
              <a:rPr lang="en-US" sz="1400" dirty="0" err="1">
                <a:solidFill>
                  <a:srgbClr val="00FF00"/>
                </a:solidFill>
              </a:rPr>
              <a:t>lez</a:t>
            </a:r>
            <a:r>
              <a:rPr lang="en-US" sz="1400" dirty="0">
                <a:solidFill>
                  <a:srgbClr val="00FF00"/>
                </a:solidFill>
              </a:rPr>
              <a:t>-Samaniego &amp; VS, 2020, 499, 668)</a:t>
            </a:r>
            <a:endParaRPr lang="es-MX" sz="1400" dirty="0"/>
          </a:p>
          <a:p>
            <a:pPr lvl="2" algn="just"/>
            <a:r>
              <a:rPr lang="en-US" sz="1800" i="1" dirty="0">
                <a:solidFill>
                  <a:srgbClr val="FFFF00"/>
                </a:solidFill>
              </a:rPr>
              <a:t>Maintains a low measured SFE </a:t>
            </a:r>
            <a:r>
              <a:rPr lang="en-US" sz="1800" dirty="0">
                <a:solidFill>
                  <a:schemeClr val="bg1"/>
                </a:solidFill>
              </a:rPr>
              <a:t>even before cloud dispersal</a:t>
            </a:r>
            <a:r>
              <a:rPr lang="en-US" sz="1800" dirty="0">
                <a:solidFill>
                  <a:srgbClr val="FFFF00"/>
                </a:solidFill>
              </a:rPr>
              <a:t>.</a:t>
            </a:r>
          </a:p>
          <a:p>
            <a:pPr lvl="2" algn="just"/>
            <a:endParaRPr lang="en-US" sz="1800" dirty="0">
              <a:solidFill>
                <a:schemeClr val="bg1"/>
              </a:solidFill>
            </a:endParaRPr>
          </a:p>
          <a:p>
            <a:pPr lvl="2" algn="just"/>
            <a:endParaRPr lang="en-US" sz="1800" dirty="0">
              <a:solidFill>
                <a:schemeClr val="bg1"/>
              </a:solidFill>
            </a:endParaRPr>
          </a:p>
          <a:p>
            <a:pPr lvl="2" algn="just"/>
            <a:r>
              <a:rPr lang="en-US" sz="1800" dirty="0">
                <a:solidFill>
                  <a:schemeClr val="bg1"/>
                </a:solidFill>
              </a:rPr>
              <a:t>At </a:t>
            </a:r>
            <a:r>
              <a:rPr lang="en-US" sz="1800" i="1" dirty="0" err="1">
                <a:solidFill>
                  <a:schemeClr val="bg1"/>
                </a:solidFill>
              </a:rPr>
              <a:t>t</a:t>
            </a:r>
            <a:r>
              <a:rPr lang="en-US" sz="1800" baseline="-25000" dirty="0" err="1">
                <a:solidFill>
                  <a:schemeClr val="bg1"/>
                </a:solidFill>
              </a:rPr>
              <a:t>age</a:t>
            </a:r>
            <a:r>
              <a:rPr lang="en-US" sz="1800" dirty="0">
                <a:solidFill>
                  <a:schemeClr val="bg1"/>
                </a:solidFill>
              </a:rPr>
              <a:t> = 7 </a:t>
            </a:r>
            <a:r>
              <a:rPr lang="en-US" sz="1800" dirty="0" err="1">
                <a:solidFill>
                  <a:schemeClr val="bg1"/>
                </a:solidFill>
              </a:rPr>
              <a:t>Myr</a:t>
            </a:r>
            <a:r>
              <a:rPr lang="en-US" sz="1800" dirty="0">
                <a:solidFill>
                  <a:schemeClr val="bg1"/>
                </a:solidFill>
              </a:rPr>
              <a:t>,     </a:t>
            </a:r>
            <a:r>
              <a:rPr lang="en-US" sz="1800" dirty="0" err="1">
                <a:solidFill>
                  <a:schemeClr val="bg1"/>
                </a:solidFill>
              </a:rPr>
              <a:t>SFE</a:t>
            </a:r>
            <a:r>
              <a:rPr lang="en-US" sz="1800" baseline="-25000" dirty="0" err="1">
                <a:solidFill>
                  <a:schemeClr val="bg1"/>
                </a:solidFill>
              </a:rPr>
              <a:t>no</a:t>
            </a:r>
            <a:r>
              <a:rPr lang="en-US" sz="1800" baseline="-25000" dirty="0">
                <a:solidFill>
                  <a:schemeClr val="bg1"/>
                </a:solidFill>
              </a:rPr>
              <a:t> </a:t>
            </a:r>
            <a:r>
              <a:rPr lang="en-US" sz="1800" baseline="-25000" dirty="0" err="1">
                <a:solidFill>
                  <a:schemeClr val="bg1"/>
                </a:solidFill>
              </a:rPr>
              <a:t>fbck</a:t>
            </a:r>
            <a:r>
              <a:rPr lang="en-US" sz="1800" dirty="0">
                <a:solidFill>
                  <a:schemeClr val="bg1"/>
                </a:solidFill>
              </a:rPr>
              <a:t> ~ 6.5</a:t>
            </a:r>
            <a:r>
              <a:rPr lang="es-MX" sz="1800" dirty="0">
                <a:solidFill>
                  <a:schemeClr val="bg1"/>
                </a:solidFill>
              </a:rPr>
              <a:t>%          </a:t>
            </a:r>
            <a:r>
              <a:rPr lang="en-US" sz="1800" dirty="0" err="1">
                <a:solidFill>
                  <a:schemeClr val="bg1"/>
                </a:solidFill>
              </a:rPr>
              <a:t>SFE</a:t>
            </a:r>
            <a:r>
              <a:rPr lang="en-US" sz="1800" baseline="-25000" dirty="0" err="1">
                <a:solidFill>
                  <a:schemeClr val="bg1"/>
                </a:solidFill>
              </a:rPr>
              <a:t>fbck</a:t>
            </a:r>
            <a:r>
              <a:rPr lang="en-US" sz="1800" dirty="0">
                <a:solidFill>
                  <a:schemeClr val="bg1"/>
                </a:solidFill>
              </a:rPr>
              <a:t> ~ 4</a:t>
            </a:r>
            <a:r>
              <a:rPr lang="es-MX" sz="1800" dirty="0">
                <a:solidFill>
                  <a:schemeClr val="bg1"/>
                </a:solidFill>
              </a:rPr>
              <a:t>%.</a:t>
            </a:r>
          </a:p>
          <a:p>
            <a:pPr lvl="2" algn="just"/>
            <a:r>
              <a:rPr lang="es-MX" sz="1800" i="1" dirty="0" err="1">
                <a:solidFill>
                  <a:srgbClr val="FFFF00"/>
                </a:solidFill>
              </a:rPr>
              <a:t>The</a:t>
            </a:r>
            <a:r>
              <a:rPr lang="es-MX" sz="1800" i="1" dirty="0">
                <a:solidFill>
                  <a:srgbClr val="FFFF00"/>
                </a:solidFill>
              </a:rPr>
              <a:t> </a:t>
            </a:r>
            <a:r>
              <a:rPr lang="es-MX" sz="1800" i="1" dirty="0" err="1">
                <a:solidFill>
                  <a:srgbClr val="FFFF00"/>
                </a:solidFill>
              </a:rPr>
              <a:t>SFE</a:t>
            </a:r>
            <a:r>
              <a:rPr lang="es-MX" sz="1800" i="1" baseline="-25000" dirty="0" err="1">
                <a:solidFill>
                  <a:srgbClr val="FFFF00"/>
                </a:solidFill>
              </a:rPr>
              <a:t>ff</a:t>
            </a:r>
            <a:r>
              <a:rPr lang="es-MX" sz="1800" i="1" dirty="0">
                <a:solidFill>
                  <a:srgbClr val="FFFF00"/>
                </a:solidFill>
              </a:rPr>
              <a:t> </a:t>
            </a:r>
            <a:r>
              <a:rPr lang="es-MX" sz="1800" i="1" dirty="0" err="1">
                <a:solidFill>
                  <a:srgbClr val="FFFF00"/>
                </a:solidFill>
              </a:rPr>
              <a:t>becomes</a:t>
            </a:r>
            <a:r>
              <a:rPr lang="es-MX" sz="1800" i="1" dirty="0">
                <a:solidFill>
                  <a:srgbClr val="FFFF00"/>
                </a:solidFill>
              </a:rPr>
              <a:t> a </a:t>
            </a:r>
            <a:r>
              <a:rPr lang="es-MX" sz="1800" i="1" dirty="0" err="1">
                <a:solidFill>
                  <a:srgbClr val="FFFF00"/>
                </a:solidFill>
              </a:rPr>
              <a:t>competition</a:t>
            </a:r>
            <a:r>
              <a:rPr lang="es-MX" sz="1800" i="1" dirty="0">
                <a:solidFill>
                  <a:srgbClr val="FFFF00"/>
                </a:solidFill>
              </a:rPr>
              <a:t> </a:t>
            </a:r>
            <a:r>
              <a:rPr lang="es-MX" sz="1800" i="1" dirty="0" err="1">
                <a:solidFill>
                  <a:srgbClr val="FFFF00"/>
                </a:solidFill>
              </a:rPr>
              <a:t>of</a:t>
            </a:r>
            <a:r>
              <a:rPr lang="es-MX" sz="1800" i="1" dirty="0">
                <a:solidFill>
                  <a:srgbClr val="FFFF00"/>
                </a:solidFill>
              </a:rPr>
              <a:t> </a:t>
            </a:r>
            <a:r>
              <a:rPr lang="es-MX" sz="1800" i="1" dirty="0" err="1">
                <a:solidFill>
                  <a:srgbClr val="FFFF00"/>
                </a:solidFill>
              </a:rPr>
              <a:t>accretion</a:t>
            </a:r>
            <a:r>
              <a:rPr lang="es-MX" sz="1800" i="1" dirty="0">
                <a:solidFill>
                  <a:srgbClr val="FFFF00"/>
                </a:solidFill>
              </a:rPr>
              <a:t> </a:t>
            </a:r>
            <a:r>
              <a:rPr lang="es-MX" sz="1800" i="1" dirty="0" err="1">
                <a:solidFill>
                  <a:srgbClr val="FFFF00"/>
                </a:solidFill>
              </a:rPr>
              <a:t>rates</a:t>
            </a:r>
            <a:r>
              <a:rPr lang="es-MX" sz="1800" i="1" dirty="0">
                <a:solidFill>
                  <a:srgbClr val="FFFF00"/>
                </a:solidFill>
              </a:rPr>
              <a:t>! </a:t>
            </a:r>
            <a:r>
              <a:rPr lang="es-MX" sz="1400" dirty="0">
                <a:solidFill>
                  <a:srgbClr val="00FF00"/>
                </a:solidFill>
              </a:rPr>
              <a:t>(Zamora-</a:t>
            </a:r>
            <a:r>
              <a:rPr lang="es-MX" sz="1400" dirty="0" err="1">
                <a:solidFill>
                  <a:srgbClr val="00FF00"/>
                </a:solidFill>
              </a:rPr>
              <a:t>Avilé</a:t>
            </a:r>
            <a:r>
              <a:rPr lang="en-US" sz="1400" dirty="0">
                <a:solidFill>
                  <a:srgbClr val="00FF00"/>
                </a:solidFill>
              </a:rPr>
              <a:t>s+25, </a:t>
            </a:r>
            <a:r>
              <a:rPr lang="en-US" sz="1400" dirty="0" err="1">
                <a:solidFill>
                  <a:srgbClr val="00FF00"/>
                </a:solidFill>
              </a:rPr>
              <a:t>subm</a:t>
            </a:r>
            <a:r>
              <a:rPr lang="en-US" sz="1400" dirty="0">
                <a:solidFill>
                  <a:srgbClr val="00FF00"/>
                </a:solidFill>
              </a:rPr>
              <a:t>.)</a:t>
            </a:r>
            <a:endParaRPr lang="es-MX" sz="1800" dirty="0">
              <a:solidFill>
                <a:srgbClr val="00FF00"/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69DB-50AD-49C1-A738-DC97683D1757}" type="slidenum">
              <a:rPr lang="es-MX">
                <a:solidFill>
                  <a:schemeClr val="bg1"/>
                </a:solidFill>
              </a:rPr>
              <a:pPr/>
              <a:t>19</a:t>
            </a:fld>
            <a:endParaRPr lang="es-MX" dirty="0">
              <a:solidFill>
                <a:schemeClr val="bg1"/>
              </a:solidFill>
            </a:endParaRPr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963441"/>
              </p:ext>
            </p:extLst>
          </p:nvPr>
        </p:nvGraphicFramePr>
        <p:xfrm>
          <a:off x="3553097" y="4800600"/>
          <a:ext cx="2037806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2" imgW="1485720" imgH="444240" progId="Equation.3">
                  <p:embed/>
                </p:oleObj>
              </mc:Choice>
              <mc:Fallback>
                <p:oleObj name="Ecuación" r:id="rId2" imgW="1485720" imgH="444240" progId="Equation.3">
                  <p:embed/>
                  <p:pic>
                    <p:nvPicPr>
                      <p:cNvPr id="9" name="8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097" y="4800600"/>
                        <a:ext cx="2037806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50A0A83-3CBF-DE66-114E-28DBCED0E2BF}"/>
              </a:ext>
            </a:extLst>
          </p:cNvPr>
          <p:cNvGrpSpPr>
            <a:grpSpLocks noChangeAspect="1"/>
          </p:cNvGrpSpPr>
          <p:nvPr/>
        </p:nvGrpSpPr>
        <p:grpSpPr>
          <a:xfrm>
            <a:off x="4800600" y="914399"/>
            <a:ext cx="4097069" cy="2720954"/>
            <a:chOff x="-1" y="914400"/>
            <a:chExt cx="4707231" cy="3126176"/>
          </a:xfrm>
        </p:grpSpPr>
        <p:pic>
          <p:nvPicPr>
            <p:cNvPr id="62466" name="Picture 2"/>
            <p:cNvPicPr>
              <a:picLocks noChangeAspect="1" noChangeArrowheads="1"/>
            </p:cNvPicPr>
            <p:nvPr/>
          </p:nvPicPr>
          <p:blipFill>
            <a:blip r:embed="rId4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-1" y="914400"/>
              <a:ext cx="4707231" cy="3126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D2457D-9967-4C07-861F-ED6715BB4A16}"/>
                </a:ext>
              </a:extLst>
            </p:cNvPr>
            <p:cNvSpPr txBox="1"/>
            <p:nvPr/>
          </p:nvSpPr>
          <p:spPr>
            <a:xfrm rot="16200000">
              <a:off x="-1218583" y="2365568"/>
              <a:ext cx="3018967" cy="2917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Gas mass within sphere of radius r [</a:t>
              </a:r>
              <a:r>
                <a:rPr lang="en-US" sz="1050" dirty="0" err="1">
                  <a:solidFill>
                    <a:schemeClr val="tx1"/>
                  </a:solidFill>
                </a:rPr>
                <a:t>M</a:t>
              </a:r>
              <a:r>
                <a:rPr lang="en-US" sz="1050" baseline="-25000" dirty="0" err="1">
                  <a:solidFill>
                    <a:schemeClr val="tx1"/>
                  </a:solidFill>
                </a:rPr>
                <a:t>sun</a:t>
              </a:r>
              <a:r>
                <a:rPr lang="en-US" sz="1050" dirty="0">
                  <a:solidFill>
                    <a:schemeClr val="tx1"/>
                  </a:solidFill>
                </a:rPr>
                <a:t>]</a:t>
              </a:r>
              <a:endParaRPr lang="es-MX" sz="10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77D3F-8408-8DEE-5789-A2523BE366F9}"/>
              </a:ext>
            </a:extLst>
          </p:cNvPr>
          <p:cNvGrpSpPr>
            <a:grpSpLocks noChangeAspect="1"/>
          </p:cNvGrpSpPr>
          <p:nvPr/>
        </p:nvGrpSpPr>
        <p:grpSpPr>
          <a:xfrm>
            <a:off x="289199" y="892928"/>
            <a:ext cx="3978001" cy="2763898"/>
            <a:chOff x="4573569" y="887754"/>
            <a:chExt cx="4570432" cy="3175516"/>
          </a:xfrm>
        </p:grpSpPr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5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4573569" y="914401"/>
              <a:ext cx="4570432" cy="3126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5541E7-8F56-4A46-8F5A-34351C00CBA8}"/>
                </a:ext>
              </a:extLst>
            </p:cNvPr>
            <p:cNvSpPr txBox="1"/>
            <p:nvPr/>
          </p:nvSpPr>
          <p:spPr>
            <a:xfrm rot="16200000">
              <a:off x="3226742" y="2329646"/>
              <a:ext cx="3175516" cy="2917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Stellar mass within sphere of radius r [</a:t>
              </a:r>
              <a:r>
                <a:rPr lang="en-US" sz="1050" dirty="0" err="1">
                  <a:solidFill>
                    <a:schemeClr val="tx1"/>
                  </a:solidFill>
                </a:rPr>
                <a:t>M</a:t>
              </a:r>
              <a:r>
                <a:rPr lang="en-US" sz="1050" baseline="-25000" dirty="0" err="1">
                  <a:solidFill>
                    <a:schemeClr val="tx1"/>
                  </a:solidFill>
                </a:rPr>
                <a:t>sun</a:t>
              </a:r>
              <a:r>
                <a:rPr lang="en-US" sz="1050" dirty="0">
                  <a:solidFill>
                    <a:schemeClr val="tx1"/>
                  </a:solidFill>
                </a:rPr>
                <a:t>]</a:t>
              </a:r>
              <a:endParaRPr lang="es-MX" sz="105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3B04C5-2DBC-6467-524B-81B0A6C88004}"/>
              </a:ext>
            </a:extLst>
          </p:cNvPr>
          <p:cNvCxnSpPr/>
          <p:nvPr/>
        </p:nvCxnSpPr>
        <p:spPr bwMode="auto">
          <a:xfrm>
            <a:off x="1295400" y="1219200"/>
            <a:ext cx="1524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02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02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02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02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3DFA6-CA13-4E2A-BCDF-7448D9AE29DF}" type="slidenum">
              <a:rPr lang="en-US" noProof="0" smtClean="0">
                <a:solidFill>
                  <a:schemeClr val="bg1"/>
                </a:solidFill>
              </a:rPr>
              <a:pPr/>
              <a:t>2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362200" y="1371600"/>
            <a:ext cx="63246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noProof="0" dirty="0">
                <a:solidFill>
                  <a:srgbClr val="00FFFF"/>
                </a:solidFill>
                <a:latin typeface="Arial Unicode MS" pitchFamily="34" charset="-128"/>
              </a:rPr>
              <a:t>Collaborators:</a:t>
            </a:r>
          </a:p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Christian Alig </a:t>
            </a:r>
            <a:r>
              <a:rPr lang="en-US" sz="2000" noProof="0" dirty="0">
                <a:latin typeface="Arial Unicode MS" pitchFamily="34" charset="-128"/>
              </a:rPr>
              <a:t>(LMU, Munich) </a:t>
            </a: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Andi Burkert </a:t>
            </a:r>
            <a:r>
              <a:rPr lang="en-US" sz="2000" noProof="0" dirty="0">
                <a:latin typeface="Arial Unicode MS" pitchFamily="34" charset="-128"/>
              </a:rPr>
              <a:t>(LMU, Munich) </a:t>
            </a: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Pedro </a:t>
            </a:r>
            <a:r>
              <a:rPr lang="en-US" sz="2000" noProof="0" dirty="0" err="1">
                <a:solidFill>
                  <a:srgbClr val="FFFF00"/>
                </a:solidFill>
                <a:latin typeface="Arial Unicode MS" pitchFamily="34" charset="-128"/>
              </a:rPr>
              <a:t>Colín</a:t>
            </a: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   </a:t>
            </a:r>
            <a:r>
              <a:rPr lang="en-US" sz="2000" noProof="0" dirty="0">
                <a:latin typeface="Arial Unicode MS" pitchFamily="34" charset="-128"/>
              </a:rPr>
              <a:t>(IRyA) </a:t>
            </a: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Gilberto Gómez </a:t>
            </a:r>
            <a:r>
              <a:rPr lang="en-US" sz="2000" noProof="0" dirty="0">
                <a:latin typeface="Arial Unicode MS" pitchFamily="34" charset="-128"/>
              </a:rPr>
              <a:t>(IRyA) </a:t>
            </a: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Alejandro González-Samaniego </a:t>
            </a:r>
            <a:r>
              <a:rPr lang="en-US" sz="2000" noProof="0" dirty="0">
                <a:latin typeface="Arial Unicode MS" pitchFamily="34" charset="-128"/>
              </a:rPr>
              <a:t>(UAM Lerma)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David Whitworth </a:t>
            </a:r>
            <a:r>
              <a:rPr lang="en-US" sz="2000" noProof="0" dirty="0">
                <a:latin typeface="Arial Unicode MS" pitchFamily="34" charset="-128"/>
              </a:rPr>
              <a:t>(IRyA) </a:t>
            </a: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Manuel Zamora-</a:t>
            </a:r>
            <a:r>
              <a:rPr lang="es-MX" sz="2000" noProof="0" dirty="0">
                <a:solidFill>
                  <a:srgbClr val="FFFF00"/>
                </a:solidFill>
                <a:latin typeface="Arial Unicode MS" pitchFamily="34" charset="-128"/>
              </a:rPr>
              <a:t>Avilés</a:t>
            </a: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r>
              <a:rPr lang="en-US" sz="2000" noProof="0" dirty="0">
                <a:latin typeface="Arial Unicode MS" pitchFamily="34" charset="-128"/>
              </a:rPr>
              <a:t>(INAOE/LMT) </a:t>
            </a: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latin typeface="Arial Unicode MS" pitchFamily="34" charset="-128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latin typeface="Arial Unicode MS" pitchFamily="34" charset="-128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800600" y="1371600"/>
            <a:ext cx="403860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n-US" sz="2000" noProof="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41542-6442-03C5-9FF6-1BEE5829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965909"/>
            <a:ext cx="136835" cy="2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1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54B44-41A1-69ED-55F9-A3856AF76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FBB339FC-E4C1-3EE8-D695-05F786A2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A559-6CD4-4E42-BDCE-6D5491D26E18}" type="slidenum">
              <a:rPr lang="en-US" noProof="0" smtClean="0">
                <a:solidFill>
                  <a:schemeClr val="bg1"/>
                </a:solidFill>
              </a:rPr>
              <a:pPr/>
              <a:t>20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5442" name="Rectangle 2">
            <a:extLst>
              <a:ext uri="{FF2B5EF4-FFF2-40B4-BE49-F238E27FC236}">
                <a16:creationId xmlns:a16="http://schemas.microsoft.com/office/drawing/2014/main" id="{D5C43123-90DD-F402-8BD1-9147672C5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438400"/>
            <a:ext cx="8001000" cy="1828800"/>
          </a:xfrm>
        </p:spPr>
        <p:txBody>
          <a:bodyPr/>
          <a:lstStyle/>
          <a:p>
            <a:r>
              <a:rPr lang="en-US" sz="5400" noProof="0" dirty="0">
                <a:solidFill>
                  <a:srgbClr val="00FF00"/>
                </a:solidFill>
                <a:latin typeface="Monotype Corsiva" pitchFamily="66" charset="0"/>
              </a:rPr>
              <a:t>IV. The effect of SNe outside molecular clouds</a:t>
            </a:r>
            <a:endParaRPr lang="en-US" noProof="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82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F2E4-01AB-4E6E-502A-FAAD7573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3FA94243-373F-D272-BBDF-7817FF59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21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2C51A99C-2863-14B5-FFD3-51C413DFC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457200"/>
            <a:ext cx="7918450" cy="5257800"/>
          </a:xfrm>
        </p:spPr>
        <p:txBody>
          <a:bodyPr/>
          <a:lstStyle/>
          <a:p>
            <a:pPr lvl="1" algn="just"/>
            <a:r>
              <a:rPr lang="en-US" sz="2000" noProof="0" dirty="0">
                <a:solidFill>
                  <a:srgbClr val="00FF00"/>
                </a:solidFill>
                <a:latin typeface="Arial Unicode MS" pitchFamily="34" charset="-128"/>
              </a:rPr>
              <a:t>Whitworth,</a:t>
            </a:r>
            <a:r>
              <a:rPr lang="es-MX" sz="2000" noProof="0" dirty="0">
                <a:solidFill>
                  <a:srgbClr val="00FF00"/>
                </a:solidFill>
                <a:latin typeface="Arial Unicode MS" pitchFamily="34" charset="-128"/>
              </a:rPr>
              <a:t> VS, +</a:t>
            </a:r>
            <a:r>
              <a:rPr lang="en-US" sz="2000" noProof="0" dirty="0">
                <a:solidFill>
                  <a:srgbClr val="00FF00"/>
                </a:solidFill>
                <a:latin typeface="Arial Unicode MS" pitchFamily="34" charset="-128"/>
              </a:rPr>
              <a:t>25, in prep.</a:t>
            </a:r>
            <a:r>
              <a:rPr lang="en-US" sz="2000" noProof="0" dirty="0">
                <a:solidFill>
                  <a:srgbClr val="FFFF00"/>
                </a:solidFill>
                <a:latin typeface="Arial Unicode MS" pitchFamily="34" charset="-128"/>
              </a:rPr>
              <a:t>: dwarf-galaxy simulations with and without SN feedback and B field:</a:t>
            </a:r>
          </a:p>
          <a:p>
            <a:pPr lvl="2" algn="just"/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104E9-B304-2930-6A2A-7C9E79331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628" y="1282873"/>
            <a:ext cx="6471772" cy="54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70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ACD94-7AFA-AB99-D7B7-497F1801A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B234BB92-8064-15D9-D545-F4BFC1B8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22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19C6FEB0-60FB-2A86-E50A-7BA6CAE92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3750" y="457200"/>
            <a:ext cx="7918450" cy="5257800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rgbClr val="00FFFF"/>
                </a:solidFill>
                <a:latin typeface="Arial Unicode MS" pitchFamily="34" charset="-128"/>
              </a:rPr>
              <a:t>Result:</a:t>
            </a:r>
          </a:p>
          <a:p>
            <a:pPr lvl="1" algn="just"/>
            <a:endParaRPr lang="en-US" sz="2000" dirty="0">
              <a:solidFill>
                <a:srgbClr val="FFFF00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42904-2BF6-5F3C-6FA1-598BBD952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990599"/>
            <a:ext cx="5867401" cy="5740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816A8-6CEC-45FB-99E1-9B01519C11D2}"/>
              </a:ext>
            </a:extLst>
          </p:cNvPr>
          <p:cNvSpPr txBox="1"/>
          <p:nvPr/>
        </p:nvSpPr>
        <p:spPr>
          <a:xfrm>
            <a:off x="6019800" y="1447800"/>
            <a:ext cx="3048001" cy="101566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dense (n &gt; 100 cm</a:t>
            </a:r>
            <a:r>
              <a:rPr lang="en-US" sz="2000" baseline="30000" dirty="0"/>
              <a:t>-3</a:t>
            </a:r>
            <a:r>
              <a:rPr lang="en-US" sz="2000" dirty="0"/>
              <a:t>) gas mass is smaller in the runs with SNe...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DDE1F-6100-5E00-EE10-1B305CE1880F}"/>
              </a:ext>
            </a:extLst>
          </p:cNvPr>
          <p:cNvSpPr txBox="1"/>
          <p:nvPr/>
        </p:nvSpPr>
        <p:spPr>
          <a:xfrm>
            <a:off x="2362200" y="3837801"/>
            <a:ext cx="978247" cy="276999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HD no SNe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E107F-7F63-6B68-ED6E-1F5AEE3B6671}"/>
              </a:ext>
            </a:extLst>
          </p:cNvPr>
          <p:cNvSpPr txBox="1"/>
          <p:nvPr/>
        </p:nvSpPr>
        <p:spPr>
          <a:xfrm>
            <a:off x="3962400" y="5425732"/>
            <a:ext cx="978247" cy="276999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HD w/ SNe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11D879-69AA-2964-C55E-DCAD5338143C}"/>
              </a:ext>
            </a:extLst>
          </p:cNvPr>
          <p:cNvSpPr txBox="1"/>
          <p:nvPr/>
        </p:nvSpPr>
        <p:spPr>
          <a:xfrm>
            <a:off x="3028429" y="4523601"/>
            <a:ext cx="1162571" cy="276999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MHD no SNe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7CF6B-5472-C0FC-08BF-A559F26EF265}"/>
              </a:ext>
            </a:extLst>
          </p:cNvPr>
          <p:cNvSpPr txBox="1"/>
          <p:nvPr/>
        </p:nvSpPr>
        <p:spPr>
          <a:xfrm>
            <a:off x="1133462" y="5361801"/>
            <a:ext cx="1120614" cy="276999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MHD w/ SNe</a:t>
            </a:r>
          </a:p>
        </p:txBody>
      </p:sp>
    </p:spTree>
    <p:extLst>
      <p:ext uri="{BB962C8B-B14F-4D97-AF65-F5344CB8AC3E}">
        <p14:creationId xmlns:p14="http://schemas.microsoft.com/office/powerpoint/2010/main" val="547695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ABE7-93B3-61BF-BFBC-F9B5EDC53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19A1F6F4-AD2F-4713-B540-60501A3A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23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7CB805AF-DE8E-DE99-5E49-31E531FF4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3750" y="457200"/>
            <a:ext cx="7918450" cy="5257800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rgbClr val="00FFFF"/>
                </a:solidFill>
                <a:latin typeface="Arial Unicode MS" pitchFamily="34" charset="-128"/>
              </a:rPr>
              <a:t>Result:</a:t>
            </a:r>
          </a:p>
          <a:p>
            <a:pPr lvl="1" algn="just"/>
            <a:endParaRPr lang="en-US" sz="2000" dirty="0">
              <a:solidFill>
                <a:srgbClr val="FFFF00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15A71B-7FC8-C4F1-DEBB-024274057651}"/>
              </a:ext>
            </a:extLst>
          </p:cNvPr>
          <p:cNvGrpSpPr/>
          <p:nvPr/>
        </p:nvGrpSpPr>
        <p:grpSpPr>
          <a:xfrm>
            <a:off x="914400" y="-34907"/>
            <a:ext cx="7315200" cy="6892907"/>
            <a:chOff x="0" y="-34907"/>
            <a:chExt cx="7315200" cy="68929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AC8A41-CB32-43CD-C9F2-D2585CDA2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4907"/>
              <a:ext cx="7315200" cy="68929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5F155F-D248-7758-DA64-39FE0ABBA71F}"/>
                </a:ext>
              </a:extLst>
            </p:cNvPr>
            <p:cNvSpPr txBox="1"/>
            <p:nvPr/>
          </p:nvSpPr>
          <p:spPr>
            <a:xfrm>
              <a:off x="3677653" y="2133600"/>
              <a:ext cx="2723147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Yet the </a:t>
              </a:r>
              <a:r>
                <a:rPr lang="en-US" b="1" i="1" dirty="0">
                  <a:solidFill>
                    <a:srgbClr val="000099"/>
                  </a:solidFill>
                </a:rPr>
                <a:t>specific SFR </a:t>
              </a:r>
              <a:r>
                <a:rPr lang="en-US" dirty="0">
                  <a:solidFill>
                    <a:schemeClr val="tx1"/>
                  </a:solidFill>
                </a:rPr>
                <a:t>for the dense gas is virtually unchanged from with to without SNe!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A2A4AEC-FE7A-DFD6-90AA-A1D0C4FCB39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09800" y="4191000"/>
              <a:ext cx="457200" cy="9144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F3739A1-35CD-5A7D-2561-56C4083DA9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423691" y="4267200"/>
              <a:ext cx="471909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59546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D2801-2B55-1C8C-E18A-0B2564C7D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>
            <a:extLst>
              <a:ext uri="{FF2B5EF4-FFF2-40B4-BE49-F238E27FC236}">
                <a16:creationId xmlns:a16="http://schemas.microsoft.com/office/drawing/2014/main" id="{6F923872-BD07-B05C-695E-26FB46290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3596" y="838200"/>
            <a:ext cx="8305800" cy="5410200"/>
          </a:xfrm>
        </p:spPr>
        <p:txBody>
          <a:bodyPr/>
          <a:lstStyle/>
          <a:p>
            <a:pPr algn="just"/>
            <a:r>
              <a:rPr lang="en-US" sz="2400" noProof="0" dirty="0">
                <a:solidFill>
                  <a:srgbClr val="00FFFF"/>
                </a:solidFill>
              </a:rPr>
              <a:t>Conclusion:</a:t>
            </a:r>
          </a:p>
          <a:p>
            <a:pPr lvl="1" algn="just"/>
            <a:endParaRPr lang="en-US" sz="2000" noProof="0" dirty="0">
              <a:solidFill>
                <a:schemeClr val="bg1"/>
              </a:solidFill>
            </a:endParaRPr>
          </a:p>
          <a:p>
            <a:pPr lvl="1" algn="just"/>
            <a:r>
              <a:rPr lang="en-US" sz="2000" noProof="0" dirty="0">
                <a:solidFill>
                  <a:schemeClr val="bg1"/>
                </a:solidFill>
              </a:rPr>
              <a:t>SN feedback </a:t>
            </a:r>
            <a:r>
              <a:rPr lang="en-US" sz="2000" i="1" noProof="0" dirty="0">
                <a:solidFill>
                  <a:srgbClr val="FFFF00"/>
                </a:solidFill>
              </a:rPr>
              <a:t>prevents the formation</a:t>
            </a:r>
            <a:r>
              <a:rPr lang="en-US" sz="2000" noProof="0" dirty="0">
                <a:solidFill>
                  <a:srgbClr val="FFFF00"/>
                </a:solidFill>
              </a:rPr>
              <a:t> </a:t>
            </a:r>
            <a:r>
              <a:rPr lang="en-US" sz="2000" noProof="0" dirty="0">
                <a:solidFill>
                  <a:schemeClr val="bg1"/>
                </a:solidFill>
              </a:rPr>
              <a:t>of dense gas, or</a:t>
            </a:r>
            <a:r>
              <a:rPr lang="en-US" sz="2000" noProof="0" dirty="0">
                <a:solidFill>
                  <a:srgbClr val="FFFF00"/>
                </a:solidFill>
              </a:rPr>
              <a:t> destroys some of it, ...</a:t>
            </a:r>
          </a:p>
          <a:p>
            <a:pPr lvl="1" algn="just"/>
            <a:endParaRPr lang="en-US" sz="2000" dirty="0">
              <a:solidFill>
                <a:srgbClr val="FFFF00"/>
              </a:solidFill>
            </a:endParaRPr>
          </a:p>
          <a:p>
            <a:pPr lvl="1" algn="just"/>
            <a:r>
              <a:rPr lang="en-US" sz="2000" noProof="0" dirty="0">
                <a:solidFill>
                  <a:schemeClr val="bg1"/>
                </a:solidFill>
              </a:rPr>
              <a:t>... but </a:t>
            </a:r>
            <a:r>
              <a:rPr lang="en-US" sz="2000" i="1" noProof="0" dirty="0">
                <a:solidFill>
                  <a:srgbClr val="FFFF00"/>
                </a:solidFill>
              </a:rPr>
              <a:t>the existing dense gas collapses at the same rate </a:t>
            </a:r>
            <a:r>
              <a:rPr lang="en-US" sz="2000" noProof="0" dirty="0">
                <a:solidFill>
                  <a:schemeClr val="bg1"/>
                </a:solidFill>
              </a:rPr>
              <a:t>as the case without SNe</a:t>
            </a:r>
            <a:r>
              <a:rPr lang="en-US" sz="2000" i="1" noProof="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67890990-DEBF-6ED9-1352-7FCD60E5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69DB-50AD-49C1-A738-DC97683D1757}" type="slidenum">
              <a:rPr lang="es-MX">
                <a:solidFill>
                  <a:schemeClr val="bg1"/>
                </a:solidFill>
              </a:rPr>
              <a:pPr/>
              <a:t>24</a:t>
            </a:fld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0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8B083-B8EC-4E20-B994-C77DA3FCE77C}" type="slidenum">
              <a:rPr lang="en-US" noProof="0" smtClean="0">
                <a:solidFill>
                  <a:schemeClr val="bg1"/>
                </a:solidFill>
              </a:rPr>
              <a:pPr/>
              <a:t>25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019800" cy="1828800"/>
          </a:xfrm>
        </p:spPr>
        <p:txBody>
          <a:bodyPr/>
          <a:lstStyle/>
          <a:p>
            <a:r>
              <a:rPr lang="en-US" sz="5400" noProof="0" dirty="0">
                <a:solidFill>
                  <a:srgbClr val="00FF00"/>
                </a:solidFill>
                <a:latin typeface="Monotype Corsiva" pitchFamily="66" charset="0"/>
              </a:rPr>
              <a:t>IV.  Conclusions</a:t>
            </a:r>
            <a:endParaRPr lang="en-US" noProof="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056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685800"/>
            <a:ext cx="8458200" cy="5638800"/>
          </a:xfrm>
        </p:spPr>
        <p:txBody>
          <a:bodyPr/>
          <a:lstStyle/>
          <a:p>
            <a:pPr marL="914400" lvl="1" indent="-457200" algn="just">
              <a:buFont typeface="+mj-lt"/>
              <a:buAutoNum type="arabicPeriod"/>
            </a:pPr>
            <a:r>
              <a:rPr lang="en-US" sz="1800" dirty="0">
                <a:solidFill>
                  <a:srgbClr val="00FFFF"/>
                </a:solidFill>
                <a:latin typeface="Arial Unicode MS" pitchFamily="34" charset="-128"/>
                <a:sym typeface="Wingdings" panose="05000000000000000000" pitchFamily="2" charset="2"/>
              </a:rPr>
              <a:t>At least in grand-design spiral galaxies, most molecular gas is probably made by the arm potential.</a:t>
            </a:r>
          </a:p>
          <a:p>
            <a:pPr marL="1314450" lvl="2" indent="-457200" algn="just"/>
            <a:r>
              <a:rPr lang="en-US" sz="1600" dirty="0">
                <a:solidFill>
                  <a:schemeClr val="bg1"/>
                </a:solidFill>
                <a:latin typeface="Arial Unicode MS" pitchFamily="34" charset="-128"/>
                <a:sym typeface="Wingdings" panose="05000000000000000000" pitchFamily="2" charset="2"/>
              </a:rPr>
              <a:t>SNe exploding outside of MCs mainly </a:t>
            </a:r>
            <a:r>
              <a:rPr lang="en-US" sz="1600" i="1" dirty="0">
                <a:solidFill>
                  <a:srgbClr val="FFFF00"/>
                </a:solidFill>
                <a:latin typeface="Arial Unicode MS" pitchFamily="34" charset="-128"/>
                <a:sym typeface="Wingdings" panose="05000000000000000000" pitchFamily="2" charset="2"/>
              </a:rPr>
              <a:t>rearrange or destroy </a:t>
            </a:r>
            <a:r>
              <a:rPr lang="en-US" sz="1600" dirty="0">
                <a:solidFill>
                  <a:schemeClr val="bg1"/>
                </a:solidFill>
                <a:latin typeface="Arial Unicode MS" pitchFamily="34" charset="-128"/>
                <a:sym typeface="Wingdings" panose="05000000000000000000" pitchFamily="2" charset="2"/>
              </a:rPr>
              <a:t>part of that gas.</a:t>
            </a:r>
          </a:p>
          <a:p>
            <a:pPr marL="1314450" lvl="2" indent="-457200" algn="just"/>
            <a:endParaRPr lang="en-US" sz="1600" dirty="0">
              <a:solidFill>
                <a:schemeClr val="bg1"/>
              </a:solidFill>
              <a:latin typeface="Arial Unicode MS" pitchFamily="34" charset="-128"/>
              <a:sym typeface="Wingdings" panose="05000000000000000000" pitchFamily="2" charset="2"/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en-US" sz="1800" noProof="0" dirty="0">
                <a:solidFill>
                  <a:srgbClr val="00FFFF"/>
                </a:solidFill>
                <a:latin typeface="Arial Unicode MS" pitchFamily="34" charset="-128"/>
                <a:sym typeface="Wingdings" panose="05000000000000000000" pitchFamily="2" charset="2"/>
              </a:rPr>
              <a:t>Inside MCs, </a:t>
            </a:r>
          </a:p>
          <a:p>
            <a:pPr marL="1314450" lvl="2" indent="-457200" algn="just">
              <a:defRPr/>
            </a:pPr>
            <a:r>
              <a:rPr lang="en-US" sz="1600" dirty="0">
                <a:solidFill>
                  <a:schemeClr val="bg1"/>
                </a:solidFill>
                <a:latin typeface="Arial Unicode MS" pitchFamily="34" charset="-128"/>
                <a:sym typeface="Wingdings" panose="05000000000000000000" pitchFamily="2" charset="2"/>
              </a:rPr>
              <a:t>SF appears driven by </a:t>
            </a:r>
            <a:r>
              <a:rPr lang="en-US" sz="1600" i="1" dirty="0">
                <a:solidFill>
                  <a:srgbClr val="FFFF00"/>
                </a:solidFill>
                <a:latin typeface="Arial Unicode MS" pitchFamily="34" charset="-128"/>
                <a:sym typeface="Wingdings" panose="05000000000000000000" pitchFamily="2" charset="2"/>
              </a:rPr>
              <a:t>primordial, hierarchical </a:t>
            </a:r>
            <a:r>
              <a:rPr lang="en-US" sz="1600" dirty="0">
                <a:solidFill>
                  <a:schemeClr val="bg1"/>
                </a:solidFill>
                <a:latin typeface="Arial Unicode MS" pitchFamily="34" charset="-128"/>
                <a:sym typeface="Wingdings" panose="05000000000000000000" pitchFamily="2" charset="2"/>
              </a:rPr>
              <a:t>collapse.</a:t>
            </a:r>
          </a:p>
          <a:p>
            <a:pPr marL="1314450" marR="0" lvl="2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Arial Unicode MS" pitchFamily="34" charset="-128"/>
              </a:rPr>
              <a:t>A minority of cases of triggered SF, but main effect of HII region feedback is cloud destruction/dispersal and SF suppression.</a:t>
            </a:r>
          </a:p>
          <a:p>
            <a:pPr marL="1314450" marR="0" lvl="2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 Unicode MS" pitchFamily="34" charset="-128"/>
              </a:rPr>
              <a:t>SFR first increases by accretion onto cloud, then decreases by destruction/dispersal.</a:t>
            </a:r>
          </a:p>
          <a:p>
            <a:pPr marL="1771650" lvl="3" indent="-457200" algn="just">
              <a:buFontTx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1400" baseline="-25000" dirty="0" err="1">
                <a:solidFill>
                  <a:schemeClr val="bg1"/>
                </a:solidFill>
                <a:latin typeface="Arial Unicode MS" pitchFamily="34" charset="-128"/>
              </a:rPr>
              <a:t>vir</a:t>
            </a:r>
            <a:r>
              <a:rPr lang="en-US" sz="1400" dirty="0">
                <a:solidFill>
                  <a:schemeClr val="bg1"/>
                </a:solidFill>
                <a:latin typeface="Arial Unicode MS" pitchFamily="34" charset="-128"/>
              </a:rPr>
              <a:t> ~ 1 during collapse, jumps to &gt;&gt;1 during cloud dispersal.</a:t>
            </a:r>
          </a:p>
          <a:p>
            <a:pPr marL="1314450" marR="0" lvl="2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i="1" noProof="0" dirty="0">
                <a:solidFill>
                  <a:srgbClr val="FFFF00"/>
                </a:solidFill>
                <a:latin typeface="Arial Unicode MS" pitchFamily="34" charset="-128"/>
              </a:rPr>
              <a:t>Accretion onto clouds causes always-low measured SFE.</a:t>
            </a:r>
          </a:p>
          <a:p>
            <a:pPr marL="1771650" lvl="3" indent="-457200" algn="just">
              <a:buFontTx/>
              <a:buChar char="‒"/>
              <a:defRPr/>
            </a:pPr>
            <a:r>
              <a:rPr lang="en-US" sz="1400" dirty="0">
                <a:solidFill>
                  <a:schemeClr val="bg1"/>
                </a:solidFill>
                <a:latin typeface="Arial Unicode MS" pitchFamily="34" charset="-128"/>
              </a:rPr>
              <a:t>A matter of </a:t>
            </a:r>
            <a:r>
              <a:rPr lang="en-US" sz="1400" i="1" dirty="0">
                <a:solidFill>
                  <a:srgbClr val="FFFF00"/>
                </a:solidFill>
                <a:latin typeface="Arial Unicode MS" pitchFamily="34" charset="-128"/>
              </a:rPr>
              <a:t>accretion rate competition </a:t>
            </a:r>
            <a:r>
              <a:rPr lang="en-US" sz="1400" dirty="0">
                <a:solidFill>
                  <a:schemeClr val="bg1"/>
                </a:solidFill>
                <a:latin typeface="Arial Unicode MS" pitchFamily="34" charset="-128"/>
              </a:rPr>
              <a:t>between cloud and stars.</a:t>
            </a:r>
            <a:endParaRPr lang="en-US" sz="14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marL="857250" lvl="1" indent="-342900" algn="just">
              <a:buFont typeface="+mj-lt"/>
              <a:buAutoNum type="arabicPeriod"/>
            </a:pPr>
            <a:endParaRPr lang="en-US" sz="1800" noProof="0" dirty="0">
              <a:solidFill>
                <a:srgbClr val="FFFF00"/>
              </a:solidFill>
              <a:latin typeface="Arial Unicode MS" pitchFamily="34" charset="-128"/>
              <a:sym typeface="Wingdings" panose="05000000000000000000" pitchFamily="2" charset="2"/>
            </a:endParaRPr>
          </a:p>
          <a:p>
            <a:pPr marL="857250" lvl="1" indent="-342900" algn="just">
              <a:buFont typeface="+mj-lt"/>
              <a:buAutoNum type="arabicPeriod"/>
            </a:pPr>
            <a:r>
              <a:rPr lang="en-US" sz="1800" noProof="0" dirty="0">
                <a:solidFill>
                  <a:srgbClr val="00FFFF"/>
                </a:solidFill>
                <a:latin typeface="Arial Unicode MS" pitchFamily="34" charset="-128"/>
                <a:sym typeface="Wingdings" panose="05000000000000000000" pitchFamily="2" charset="2"/>
              </a:rPr>
              <a:t>Outside MCs, SNe:</a:t>
            </a:r>
          </a:p>
          <a:p>
            <a:pPr marL="1314450" marR="0" lvl="2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</a:rPr>
              <a:t>Reduce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</a:rPr>
              <a:t> global SFR by reducing the net amount of dense gas...</a:t>
            </a:r>
          </a:p>
          <a:p>
            <a:pPr marL="1314450" marR="0" lvl="2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baseline="0" dirty="0">
                <a:solidFill>
                  <a:srgbClr val="FFFFFF"/>
                </a:solidFill>
                <a:latin typeface="Arial Unicode MS" pitchFamily="34" charset="-128"/>
              </a:rPr>
              <a:t>...not</a:t>
            </a:r>
            <a:r>
              <a:rPr lang="en-US" sz="1600" dirty="0">
                <a:solidFill>
                  <a:srgbClr val="FFFFFF"/>
                </a:solidFill>
                <a:latin typeface="Arial Unicode MS" pitchFamily="34" charset="-128"/>
              </a:rPr>
              <a:t> by retarding its collapse.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</a:endParaRPr>
          </a:p>
          <a:p>
            <a:pPr marL="857250" lvl="1" indent="-342900" algn="just">
              <a:buFont typeface="+mj-lt"/>
              <a:buAutoNum type="arabicPeriod"/>
            </a:pPr>
            <a:endParaRPr lang="en-US" sz="1400" noProof="0" dirty="0">
              <a:solidFill>
                <a:srgbClr val="00FFFF"/>
              </a:solidFill>
              <a:latin typeface="Arial Unicode MS" pitchFamily="34" charset="-128"/>
              <a:sym typeface="Wingdings" panose="05000000000000000000" pitchFamily="2" charset="2"/>
            </a:endParaRPr>
          </a:p>
          <a:p>
            <a:pPr marL="857250" lvl="1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00FFFF"/>
                </a:solidFill>
                <a:latin typeface="Arial Unicode MS" pitchFamily="34" charset="-128"/>
                <a:sym typeface="Wingdings" panose="05000000000000000000" pitchFamily="2" charset="2"/>
              </a:rPr>
              <a:t>In no case are nearly hydrostatic, turbulence-supported clouds observed.</a:t>
            </a:r>
            <a:endParaRPr lang="en-US" sz="1800" noProof="0" dirty="0">
              <a:solidFill>
                <a:srgbClr val="00FFFF"/>
              </a:solidFill>
              <a:latin typeface="Arial Unicode MS" pitchFamily="34" charset="-128"/>
              <a:sym typeface="Wingdings" panose="05000000000000000000" pitchFamily="2" charset="2"/>
            </a:endParaRPr>
          </a:p>
          <a:p>
            <a:pPr marL="857250" lvl="1" indent="-342900" algn="just">
              <a:buFont typeface="+mj-lt"/>
              <a:buAutoNum type="arabicPeriod"/>
            </a:pPr>
            <a:endParaRPr lang="en-US" sz="1800" noProof="0" dirty="0">
              <a:solidFill>
                <a:srgbClr val="FFFF00"/>
              </a:solidFill>
              <a:latin typeface="Arial Unicode MS" pitchFamily="34" charset="-128"/>
              <a:sym typeface="Wingdings" panose="05000000000000000000" pitchFamily="2" charset="2"/>
            </a:endParaRPr>
          </a:p>
        </p:txBody>
      </p:sp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AC608648-66BA-B762-D782-B478964F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158B083-B8EC-4E20-B994-C77DA3FCE77C}" type="slidenum">
              <a:rPr lang="en-US" noProof="0" smtClean="0">
                <a:solidFill>
                  <a:schemeClr val="bg1"/>
                </a:solidFill>
              </a:rPr>
              <a:pPr/>
              <a:t>26</a:t>
            </a:fld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21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8F2ED-E8AA-4BE2-1755-000E8C3A6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6AECC72A-6832-0D8D-8BD8-76A34A84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8B083-B8EC-4E20-B994-C77DA3FCE77C}" type="slidenum">
              <a:rPr lang="en-US" noProof="0" smtClean="0">
                <a:solidFill>
                  <a:schemeClr val="bg1"/>
                </a:solidFill>
              </a:rPr>
              <a:pPr/>
              <a:t>27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78210" name="Rectangle 2">
            <a:extLst>
              <a:ext uri="{FF2B5EF4-FFF2-40B4-BE49-F238E27FC236}">
                <a16:creationId xmlns:a16="http://schemas.microsoft.com/office/drawing/2014/main" id="{54782E38-E75C-AC49-6E57-CCCE44D9D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019800" cy="1828800"/>
          </a:xfrm>
        </p:spPr>
        <p:txBody>
          <a:bodyPr/>
          <a:lstStyle/>
          <a:p>
            <a:r>
              <a:rPr lang="en-US" sz="5400" noProof="0" dirty="0">
                <a:solidFill>
                  <a:srgbClr val="00FF00"/>
                </a:solidFill>
                <a:latin typeface="Monotype Corsiva" pitchFamily="66" charset="0"/>
              </a:rPr>
              <a:t>A commercial...</a:t>
            </a:r>
            <a:endParaRPr lang="en-US" noProof="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68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2E8AB-3609-7817-C894-F3B224E7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C091-C646-49E7-BC7F-0983B0EEAF10}" type="slidenum">
              <a:rPr lang="es-MX" smtClean="0">
                <a:solidFill>
                  <a:schemeClr val="bg1"/>
                </a:solidFill>
              </a:rPr>
              <a:pPr/>
              <a:t>28</a:t>
            </a:fld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43B0D-7534-DF48-663B-7CF8E4AE1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47978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D57229-9F54-F5E6-AAB3-4B9BE213C072}"/>
              </a:ext>
            </a:extLst>
          </p:cNvPr>
          <p:cNvSpPr txBox="1"/>
          <p:nvPr/>
        </p:nvSpPr>
        <p:spPr>
          <a:xfrm>
            <a:off x="5638800" y="762000"/>
            <a:ext cx="3429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Coming soon: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Part I: </a:t>
            </a:r>
            <a:r>
              <a:rPr lang="en-US" dirty="0"/>
              <a:t>Expanded views on basic physics: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dirty="0"/>
              <a:t>turbulence,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dirty="0"/>
              <a:t>thermodynamics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i="1" dirty="0">
                <a:solidFill>
                  <a:srgbClr val="FFFF00"/>
                </a:solidFill>
              </a:rPr>
              <a:t>out-of-equilibrium</a:t>
            </a:r>
            <a:r>
              <a:rPr lang="en-US" dirty="0"/>
              <a:t> virial theorem,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dirty="0"/>
              <a:t>anisotropic and outside-in collapse.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Part II: </a:t>
            </a:r>
            <a:r>
              <a:rPr lang="en-US" dirty="0"/>
              <a:t>An account of molecular cloud formation and evolution.</a:t>
            </a:r>
          </a:p>
        </p:txBody>
      </p:sp>
    </p:spTree>
    <p:extLst>
      <p:ext uri="{BB962C8B-B14F-4D97-AF65-F5344CB8AC3E}">
        <p14:creationId xmlns:p14="http://schemas.microsoft.com/office/powerpoint/2010/main" val="1959161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sz="8000" noProof="0" dirty="0">
                <a:solidFill>
                  <a:srgbClr val="FF0000"/>
                </a:solidFill>
                <a:latin typeface="Monotype Corsiva" pitchFamily="66" charset="0"/>
              </a:rPr>
              <a:t>THE   END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A559-6CD4-4E42-BDCE-6D5491D26E18}" type="slidenum">
              <a:rPr lang="en-US" noProof="0" smtClean="0">
                <a:solidFill>
                  <a:schemeClr val="bg1"/>
                </a:solidFill>
              </a:rPr>
              <a:pPr/>
              <a:t>3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438400"/>
            <a:ext cx="8001000" cy="1828800"/>
          </a:xfrm>
        </p:spPr>
        <p:txBody>
          <a:bodyPr/>
          <a:lstStyle/>
          <a:p>
            <a:r>
              <a:rPr lang="en-US" sz="5400" noProof="0" dirty="0">
                <a:solidFill>
                  <a:srgbClr val="00FF00"/>
                </a:solidFill>
                <a:latin typeface="Monotype Corsiva" pitchFamily="66" charset="0"/>
              </a:rPr>
              <a:t>I. The many tasks we demand from HII-region and SN feedback</a:t>
            </a:r>
            <a:endParaRPr lang="en-US" noProof="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9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s-MX">
                <a:solidFill>
                  <a:schemeClr val="bg1"/>
                </a:solidFill>
              </a:rPr>
              <a:pPr/>
              <a:t>30</a:t>
            </a:fld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25550"/>
            <a:ext cx="8001000" cy="5257800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rgbClr val="00FF00"/>
                </a:solidFill>
                <a:latin typeface="Arial Unicode MS" pitchFamily="34" charset="-128"/>
              </a:rPr>
              <a:t>Outline:</a:t>
            </a: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The many tasks we demand from HII-region and SN feedback.</a:t>
            </a:r>
          </a:p>
          <a:p>
            <a:pPr lvl="1" algn="just"/>
            <a:endParaRPr lang="en-US" sz="2000" dirty="0">
              <a:solidFill>
                <a:srgbClr val="FFFF00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Who’s the main driver of molecular gas formation in galaxies?</a:t>
            </a:r>
          </a:p>
          <a:p>
            <a:pPr lvl="1" algn="just"/>
            <a:endParaRPr lang="en-US" sz="2000" dirty="0">
              <a:solidFill>
                <a:srgbClr val="FFFF00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</a:rPr>
              <a:t>Does feedback...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promote formation, support, or destruction of molecular clouds?</a:t>
            </a:r>
          </a:p>
          <a:p>
            <a:pPr lvl="2" algn="just"/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promote or reduce star formation?</a:t>
            </a:r>
            <a:endParaRPr lang="en-US" sz="180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9994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1706A-987F-352F-1F6B-4AE59A7C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EFFF7F80-A5BA-6BA0-A7D1-7D25265E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s-MX">
                <a:solidFill>
                  <a:schemeClr val="bg1"/>
                </a:solidFill>
              </a:rPr>
              <a:pPr/>
              <a:t>31</a:t>
            </a:fld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9977BE0A-235A-683B-1465-230573036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350" y="685800"/>
            <a:ext cx="7918450" cy="5257800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3"/>
            </a:pPr>
            <a:r>
              <a:rPr lang="en-US" sz="2400" dirty="0">
                <a:solidFill>
                  <a:srgbClr val="00FFFF"/>
                </a:solidFill>
                <a:latin typeface="Arial Unicode MS" pitchFamily="34" charset="-128"/>
              </a:rPr>
              <a:t>Cloud </a:t>
            </a:r>
            <a:r>
              <a:rPr lang="en-US" sz="2400" b="1" i="1" dirty="0">
                <a:solidFill>
                  <a:srgbClr val="FFFF00"/>
                </a:solidFill>
                <a:latin typeface="Arial Unicode MS" pitchFamily="34" charset="-128"/>
              </a:rPr>
              <a:t>turbulence driving </a:t>
            </a:r>
            <a:r>
              <a:rPr lang="en-US" sz="2400" dirty="0">
                <a:solidFill>
                  <a:srgbClr val="00FFFF"/>
                </a:solidFill>
                <a:latin typeface="Arial Unicode MS" pitchFamily="34" charset="-128"/>
              </a:rPr>
              <a:t>by SNe:</a:t>
            </a: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Although see </a:t>
            </a:r>
            <a:r>
              <a:rPr lang="en-US" sz="2000" dirty="0">
                <a:solidFill>
                  <a:srgbClr val="00FF00"/>
                </a:solidFill>
                <a:latin typeface="Arial Unicode MS" pitchFamily="34" charset="-128"/>
              </a:rPr>
              <a:t>Seifried+18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...</a:t>
            </a: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68C3BE-57EC-95C4-ADAA-85EEF1B61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88650"/>
            <a:ext cx="7162800" cy="43283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6F26C7-93A2-1120-15CB-DA702A133AC0}"/>
              </a:ext>
            </a:extLst>
          </p:cNvPr>
          <p:cNvSpPr txBox="1"/>
          <p:nvPr/>
        </p:nvSpPr>
        <p:spPr>
          <a:xfrm>
            <a:off x="6239666" y="729734"/>
            <a:ext cx="1384345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FF00"/>
                </a:solidFill>
              </a:rPr>
              <a:t>Padoan+16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66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33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14B92-68CF-EC43-73CF-9911118AB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B8565D6B-2EE9-F10C-4AAA-407F8BA6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32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9885014B-7923-96C3-450C-7436FD0CA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800100"/>
            <a:ext cx="7918450" cy="1023286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Except that the usual scaling laws of supersonic turbulence are </a:t>
            </a:r>
            <a:r>
              <a:rPr lang="en-US" sz="2000" b="1" i="1" dirty="0">
                <a:solidFill>
                  <a:srgbClr val="FFFF00"/>
                </a:solidFill>
                <a:latin typeface="Arial Unicode MS" pitchFamily="34" charset="-128"/>
              </a:rPr>
              <a:t>not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 consistent with observations!</a:t>
            </a:r>
          </a:p>
          <a:p>
            <a:pPr lvl="2" algn="just"/>
            <a:endParaRPr lang="en-US" sz="18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01BAE-CA12-1CAF-9764-D52DF302F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2670079"/>
            <a:ext cx="4343400" cy="3041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CED15-654E-6A65-6B81-2473840CB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636" y="2670079"/>
            <a:ext cx="4866064" cy="3041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4F7F0-FE29-C722-0CD4-B8E9FD70C13D}"/>
              </a:ext>
            </a:extLst>
          </p:cNvPr>
          <p:cNvSpPr txBox="1"/>
          <p:nvPr/>
        </p:nvSpPr>
        <p:spPr>
          <a:xfrm>
            <a:off x="1492228" y="5875893"/>
            <a:ext cx="1384345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FF00"/>
                </a:solidFill>
              </a:rPr>
              <a:t>Padoan+16</a:t>
            </a:r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75BDB-A521-C241-E5C8-19979528BE1A}"/>
              </a:ext>
            </a:extLst>
          </p:cNvPr>
          <p:cNvSpPr txBox="1"/>
          <p:nvPr/>
        </p:nvSpPr>
        <p:spPr>
          <a:xfrm>
            <a:off x="5475859" y="5875893"/>
            <a:ext cx="2495618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FF00"/>
                </a:solidFill>
              </a:rPr>
              <a:t>Miville-Desch</a:t>
            </a:r>
            <a:r>
              <a:rPr lang="es-MX" noProof="0" dirty="0" err="1">
                <a:solidFill>
                  <a:srgbClr val="00FF00"/>
                </a:solidFill>
              </a:rPr>
              <a:t>ênes</a:t>
            </a:r>
            <a:r>
              <a:rPr lang="en-US" noProof="0" dirty="0">
                <a:solidFill>
                  <a:srgbClr val="00FF00"/>
                </a:solidFill>
              </a:rPr>
              <a:t>+17</a:t>
            </a:r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3D0D9B-581A-1445-31B0-0E922FDD2279}"/>
              </a:ext>
            </a:extLst>
          </p:cNvPr>
          <p:cNvCxnSpPr/>
          <p:nvPr/>
        </p:nvCxnSpPr>
        <p:spPr bwMode="auto">
          <a:xfrm>
            <a:off x="625476" y="4006058"/>
            <a:ext cx="350202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DC4A-6BBE-CC34-FEE2-BB640D736B25}"/>
              </a:ext>
            </a:extLst>
          </p:cNvPr>
          <p:cNvSpPr/>
          <p:nvPr/>
        </p:nvSpPr>
        <p:spPr bwMode="auto">
          <a:xfrm>
            <a:off x="762000" y="2374291"/>
            <a:ext cx="673100" cy="1613509"/>
          </a:xfrm>
          <a:custGeom>
            <a:avLst/>
            <a:gdLst>
              <a:gd name="connsiteX0" fmla="*/ 0 w 673100"/>
              <a:gd name="connsiteY0" fmla="*/ 1613509 h 1613509"/>
              <a:gd name="connsiteX1" fmla="*/ 190500 w 673100"/>
              <a:gd name="connsiteY1" fmla="*/ 1537309 h 1613509"/>
              <a:gd name="connsiteX2" fmla="*/ 406400 w 673100"/>
              <a:gd name="connsiteY2" fmla="*/ 1359509 h 1613509"/>
              <a:gd name="connsiteX3" fmla="*/ 533400 w 673100"/>
              <a:gd name="connsiteY3" fmla="*/ 1080109 h 1613509"/>
              <a:gd name="connsiteX4" fmla="*/ 558800 w 673100"/>
              <a:gd name="connsiteY4" fmla="*/ 953109 h 1613509"/>
              <a:gd name="connsiteX5" fmla="*/ 546100 w 673100"/>
              <a:gd name="connsiteY5" fmla="*/ 648309 h 1613509"/>
              <a:gd name="connsiteX6" fmla="*/ 495300 w 673100"/>
              <a:gd name="connsiteY6" fmla="*/ 597509 h 1613509"/>
              <a:gd name="connsiteX7" fmla="*/ 431800 w 673100"/>
              <a:gd name="connsiteY7" fmla="*/ 508609 h 1613509"/>
              <a:gd name="connsiteX8" fmla="*/ 342900 w 673100"/>
              <a:gd name="connsiteY8" fmla="*/ 241909 h 1613509"/>
              <a:gd name="connsiteX9" fmla="*/ 355600 w 673100"/>
              <a:gd name="connsiteY9" fmla="*/ 153009 h 1613509"/>
              <a:gd name="connsiteX10" fmla="*/ 419100 w 673100"/>
              <a:gd name="connsiteY10" fmla="*/ 76809 h 1613509"/>
              <a:gd name="connsiteX11" fmla="*/ 457200 w 673100"/>
              <a:gd name="connsiteY11" fmla="*/ 38709 h 1613509"/>
              <a:gd name="connsiteX12" fmla="*/ 673100 w 673100"/>
              <a:gd name="connsiteY12" fmla="*/ 609 h 161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100" h="1613509">
                <a:moveTo>
                  <a:pt x="0" y="1613509"/>
                </a:moveTo>
                <a:cubicBezTo>
                  <a:pt x="63500" y="1588109"/>
                  <a:pt x="135189" y="1577535"/>
                  <a:pt x="190500" y="1537309"/>
                </a:cubicBezTo>
                <a:cubicBezTo>
                  <a:pt x="245982" y="1496959"/>
                  <a:pt x="360148" y="1425033"/>
                  <a:pt x="406400" y="1359509"/>
                </a:cubicBezTo>
                <a:cubicBezTo>
                  <a:pt x="459778" y="1283890"/>
                  <a:pt x="507956" y="1169164"/>
                  <a:pt x="533400" y="1080109"/>
                </a:cubicBezTo>
                <a:cubicBezTo>
                  <a:pt x="545260" y="1038598"/>
                  <a:pt x="550333" y="995442"/>
                  <a:pt x="558800" y="953109"/>
                </a:cubicBezTo>
                <a:cubicBezTo>
                  <a:pt x="554567" y="851509"/>
                  <a:pt x="563976" y="748414"/>
                  <a:pt x="546100" y="648309"/>
                </a:cubicBezTo>
                <a:cubicBezTo>
                  <a:pt x="541890" y="624735"/>
                  <a:pt x="510464" y="616043"/>
                  <a:pt x="495300" y="597509"/>
                </a:cubicBezTo>
                <a:cubicBezTo>
                  <a:pt x="472240" y="569324"/>
                  <a:pt x="448086" y="541181"/>
                  <a:pt x="431800" y="508609"/>
                </a:cubicBezTo>
                <a:cubicBezTo>
                  <a:pt x="402967" y="450943"/>
                  <a:pt x="362172" y="306148"/>
                  <a:pt x="342900" y="241909"/>
                </a:cubicBezTo>
                <a:cubicBezTo>
                  <a:pt x="347133" y="212276"/>
                  <a:pt x="343056" y="180188"/>
                  <a:pt x="355600" y="153009"/>
                </a:cubicBezTo>
                <a:cubicBezTo>
                  <a:pt x="369455" y="122989"/>
                  <a:pt x="397134" y="101521"/>
                  <a:pt x="419100" y="76809"/>
                </a:cubicBezTo>
                <a:cubicBezTo>
                  <a:pt x="431032" y="63385"/>
                  <a:pt x="440893" y="46235"/>
                  <a:pt x="457200" y="38709"/>
                </a:cubicBezTo>
                <a:cubicBezTo>
                  <a:pt x="558199" y="-7906"/>
                  <a:pt x="576466" y="609"/>
                  <a:pt x="673100" y="609"/>
                </a:cubicBezTo>
              </a:path>
            </a:pathLst>
          </a:custGeom>
          <a:noFill/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DD12D5-16D3-B0BE-159F-AB415FFAEA6B}"/>
                  </a:ext>
                </a:extLst>
              </p:cNvPr>
              <p:cNvSpPr txBox="1"/>
              <p:nvPr/>
            </p:nvSpPr>
            <p:spPr>
              <a:xfrm>
                <a:off x="1435100" y="2133600"/>
                <a:ext cx="2326663" cy="379656"/>
              </a:xfrm>
              <a:prstGeom prst="rect">
                <a:avLst/>
              </a:prstGeom>
              <a:noFill/>
              <a:ln>
                <a:solidFill>
                  <a:srgbClr val="FF33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Turbulence: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DD12D5-16D3-B0BE-159F-AB415FFAE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100" y="2133600"/>
                <a:ext cx="2326663" cy="379656"/>
              </a:xfrm>
              <a:prstGeom prst="rect">
                <a:avLst/>
              </a:prstGeom>
              <a:blipFill>
                <a:blip r:embed="rId5"/>
                <a:stretch>
                  <a:fillRect l="-1823" t="-3125" b="-23438"/>
                </a:stretch>
              </a:blipFill>
              <a:ln>
                <a:solidFill>
                  <a:srgbClr val="FF33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436ADA-2EC0-EE4A-B8BE-6DF5596EA35E}"/>
                  </a:ext>
                </a:extLst>
              </p:cNvPr>
              <p:cNvSpPr txBox="1"/>
              <p:nvPr/>
            </p:nvSpPr>
            <p:spPr>
              <a:xfrm>
                <a:off x="5382239" y="2053515"/>
                <a:ext cx="3105274" cy="459741"/>
              </a:xfrm>
              <a:prstGeom prst="rect">
                <a:avLst/>
              </a:prstGeom>
              <a:noFill/>
              <a:ln>
                <a:solidFill>
                  <a:srgbClr val="FF33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Molecular clouds: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436ADA-2EC0-EE4A-B8BE-6DF5596EA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239" y="2053515"/>
                <a:ext cx="3105274" cy="459741"/>
              </a:xfrm>
              <a:prstGeom prst="rect">
                <a:avLst/>
              </a:prstGeom>
              <a:blipFill>
                <a:blip r:embed="rId6"/>
                <a:stretch>
                  <a:fillRect l="-1566" b="-6494"/>
                </a:stretch>
              </a:blipFill>
              <a:ln>
                <a:solidFill>
                  <a:srgbClr val="FF33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959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4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350" y="1225550"/>
            <a:ext cx="7918450" cy="52578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Massive-star feedback (mainly photoionizing radiation and SN driving) has been blamed for:</a:t>
            </a:r>
          </a:p>
          <a:p>
            <a:pPr lvl="2" algn="just"/>
            <a:endParaRPr lang="en-US" sz="18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185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470F6-CDA1-9752-F23F-BEB283729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BAC4DA4E-560A-394D-7120-DB0F118C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s-MX">
                <a:solidFill>
                  <a:schemeClr val="accent6">
                    <a:lumMod val="75000"/>
                  </a:schemeClr>
                </a:solidFill>
              </a:rPr>
              <a:pPr/>
              <a:t>5</a:t>
            </a:fld>
            <a:endParaRPr lang="es-MX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A7B7034D-6304-B85C-EB2D-C940801D4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62634"/>
            <a:ext cx="3422650" cy="5257800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rgbClr val="00FFFF"/>
                </a:solidFill>
                <a:latin typeface="Arial Unicode MS" pitchFamily="34" charset="-128"/>
              </a:rPr>
              <a:t>Cloud </a:t>
            </a:r>
            <a:r>
              <a:rPr lang="en-US" sz="2400" b="1" i="1" dirty="0">
                <a:solidFill>
                  <a:srgbClr val="FFFF00"/>
                </a:solidFill>
                <a:latin typeface="Arial Unicode MS" pitchFamily="34" charset="-128"/>
              </a:rPr>
              <a:t>formation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r>
              <a:rPr lang="en-US" sz="2400" dirty="0">
                <a:solidFill>
                  <a:srgbClr val="00FFFF"/>
                </a:solidFill>
                <a:latin typeface="Arial Unicode MS" pitchFamily="34" charset="-128"/>
              </a:rPr>
              <a:t>by compression:</a:t>
            </a:r>
          </a:p>
          <a:p>
            <a:pPr lvl="1" algn="just"/>
            <a:endParaRPr lang="en-US" sz="20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B27DF-210C-43E2-A284-982AB3D6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0" y="1371599"/>
            <a:ext cx="4435906" cy="3802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7CA3F-22F3-357F-43DE-498D9EE6D2DE}"/>
              </a:ext>
            </a:extLst>
          </p:cNvPr>
          <p:cNvSpPr txBox="1"/>
          <p:nvPr/>
        </p:nvSpPr>
        <p:spPr>
          <a:xfrm>
            <a:off x="1066800" y="5297269"/>
            <a:ext cx="2463890" cy="64633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 err="1">
                <a:solidFill>
                  <a:srgbClr val="00FF00"/>
                </a:solidFill>
              </a:rPr>
              <a:t>Elmegreen</a:t>
            </a:r>
            <a:r>
              <a:rPr lang="en-US" noProof="0" dirty="0">
                <a:solidFill>
                  <a:srgbClr val="00FF00"/>
                </a:solidFill>
              </a:rPr>
              <a:t> &amp; Lada 77 </a:t>
            </a:r>
            <a:r>
              <a:rPr lang="en-US" noProof="0" dirty="0"/>
              <a:t>“Collect &amp; collapse.”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0C8028-A1B4-D5EF-9038-971E9B24AE93}"/>
              </a:ext>
            </a:extLst>
          </p:cNvPr>
          <p:cNvGrpSpPr/>
          <p:nvPr/>
        </p:nvGrpSpPr>
        <p:grpSpPr>
          <a:xfrm>
            <a:off x="4466825" y="224350"/>
            <a:ext cx="4492934" cy="6006667"/>
            <a:chOff x="4466825" y="224350"/>
            <a:chExt cx="4492934" cy="60066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E49511-0389-DED5-ADA9-430B5CDD6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909"/>
            <a:stretch/>
          </p:blipFill>
          <p:spPr>
            <a:xfrm>
              <a:off x="4466825" y="224350"/>
              <a:ext cx="4492933" cy="45435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06179-A2E2-A0A6-BB74-D9BBC53D22EB}"/>
                </a:ext>
              </a:extLst>
            </p:cNvPr>
            <p:cNvSpPr txBox="1"/>
            <p:nvPr/>
          </p:nvSpPr>
          <p:spPr>
            <a:xfrm>
              <a:off x="4466826" y="4876800"/>
              <a:ext cx="4492933" cy="1354217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noProof="0" dirty="0">
                  <a:solidFill>
                    <a:srgbClr val="00FF00"/>
                  </a:solidFill>
                </a:rPr>
                <a:t>Zucker+22: </a:t>
              </a:r>
              <a:r>
                <a:rPr lang="en-US" noProof="0" dirty="0"/>
                <a:t>“</a:t>
              </a:r>
              <a:r>
                <a:rPr lang="en-US" sz="1600" noProof="0" dirty="0"/>
                <a:t>We find that nearly all of the star-forming complexes in the solar vicinity lie on the surface of the Local Bubble.</a:t>
              </a:r>
              <a:r>
                <a:rPr lang="en-US" sz="1600" dirty="0"/>
                <a:t>.. </a:t>
              </a:r>
              <a:r>
                <a:rPr lang="en-US" sz="1600" dirty="0">
                  <a:solidFill>
                    <a:srgbClr val="FFFF00"/>
                  </a:solidFill>
                </a:rPr>
                <a:t>providing robust observational support for the theory of supernova-driven star formation</a:t>
              </a:r>
              <a:r>
                <a:rPr lang="en-US" sz="1600" dirty="0"/>
                <a:t>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41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D1777-7DCF-2B16-C7AB-7773B3A07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894AC0CF-325B-4E28-10C4-BFAC5715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6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6E0C71EE-7C7A-00E7-7A22-B97EB2104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350" y="1225550"/>
            <a:ext cx="7918450" cy="52578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Massive-star feedback (mainly photoionizing radiation and SN driving) has been blamed for:</a:t>
            </a:r>
          </a:p>
          <a:p>
            <a:pPr lvl="2" algn="just"/>
            <a:endParaRPr lang="en-US" sz="18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1257300" lvl="2" indent="-342900" algn="just">
              <a:buFont typeface="+mj-lt"/>
              <a:buAutoNum type="arabicPeriod"/>
            </a:pPr>
            <a:r>
              <a:rPr lang="en-US" sz="1800" noProof="0" dirty="0">
                <a:solidFill>
                  <a:srgbClr val="FFFF00"/>
                </a:solidFill>
                <a:latin typeface="Arial Unicode MS" pitchFamily="34" charset="-128"/>
              </a:rPr>
              <a:t>Cloud formation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 (e.g., </a:t>
            </a:r>
            <a:r>
              <a:rPr lang="en-US" sz="1800" noProof="0" dirty="0" err="1">
                <a:solidFill>
                  <a:srgbClr val="00FF00"/>
                </a:solidFill>
                <a:latin typeface="Arial Unicode MS" pitchFamily="34" charset="-128"/>
              </a:rPr>
              <a:t>Elmegreen</a:t>
            </a:r>
            <a:r>
              <a:rPr lang="en-US" sz="1800" noProof="0" dirty="0">
                <a:solidFill>
                  <a:srgbClr val="00FF00"/>
                </a:solidFill>
                <a:latin typeface="Arial Unicode MS" pitchFamily="34" charset="-128"/>
              </a:rPr>
              <a:t> &amp; Lada 77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: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 “Collect and collapse”; </a:t>
            </a:r>
            <a:r>
              <a:rPr lang="en-US" sz="1800" noProof="0" dirty="0">
                <a:solidFill>
                  <a:srgbClr val="00FF00"/>
                </a:solidFill>
                <a:latin typeface="Arial Unicode MS" pitchFamily="34" charset="-128"/>
              </a:rPr>
              <a:t>Zucker+22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: solar neighborhood clouds lie on surface of Local Bubble)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.</a:t>
            </a:r>
          </a:p>
          <a:p>
            <a:pPr marL="1257300" lvl="2" indent="-342900" algn="just">
              <a:buFont typeface="+mj-lt"/>
              <a:buAutoNum type="arabicPeriod"/>
            </a:pPr>
            <a:endParaRPr lang="en-US" sz="180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1257300" lvl="2" indent="-342900" algn="just">
              <a:buFont typeface="+mj-lt"/>
              <a:buAutoNum type="arabicPeriod"/>
            </a:pPr>
            <a:r>
              <a:rPr lang="en-US" sz="1800" dirty="0">
                <a:solidFill>
                  <a:srgbClr val="FFFF00"/>
                </a:solidFill>
                <a:latin typeface="Arial Unicode MS" pitchFamily="34" charset="-128"/>
              </a:rPr>
              <a:t>Driving of clouds’ internal turbulence 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by nearby SNe</a:t>
            </a:r>
            <a:r>
              <a:rPr lang="en-US" sz="1800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(e.g., </a:t>
            </a:r>
            <a:r>
              <a:rPr lang="en-US" sz="1800" dirty="0">
                <a:solidFill>
                  <a:srgbClr val="00FF00"/>
                </a:solidFill>
                <a:latin typeface="Arial Unicode MS" pitchFamily="34" charset="-128"/>
              </a:rPr>
              <a:t>Mac Low &amp; Klessen 04, Padoan+16; 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although see</a:t>
            </a:r>
            <a:r>
              <a:rPr lang="en-US" sz="1800" dirty="0">
                <a:solidFill>
                  <a:srgbClr val="00FF00"/>
                </a:solidFill>
                <a:latin typeface="Arial Unicode MS" pitchFamily="34" charset="-128"/>
              </a:rPr>
              <a:t> Seifried+18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</a:rPr>
              <a:t>).</a:t>
            </a:r>
          </a:p>
          <a:p>
            <a:pPr marL="1257300" lvl="2" indent="-342900" algn="just">
              <a:buFont typeface="+mj-lt"/>
              <a:buAutoNum type="arabicPeriod"/>
            </a:pPr>
            <a:endParaRPr lang="en-US" sz="1800" noProof="0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1257300" lvl="2" indent="-342900" algn="just">
              <a:buFont typeface="+mj-lt"/>
              <a:buAutoNum type="arabicPeriod"/>
            </a:pPr>
            <a:r>
              <a:rPr lang="en-US" sz="1800" noProof="0" dirty="0">
                <a:solidFill>
                  <a:srgbClr val="FFFF00"/>
                </a:solidFill>
                <a:latin typeface="Arial Unicode MS" pitchFamily="34" charset="-128"/>
              </a:rPr>
              <a:t>Cloud dispersal 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and </a:t>
            </a:r>
            <a:r>
              <a:rPr lang="en-US" sz="1800" noProof="0" dirty="0">
                <a:solidFill>
                  <a:srgbClr val="FFFF00"/>
                </a:solidFill>
                <a:latin typeface="Arial Unicode MS" pitchFamily="34" charset="-128"/>
              </a:rPr>
              <a:t>regulation of the SFR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 (by HII regions; e.g.,  </a:t>
            </a:r>
            <a:r>
              <a:rPr lang="en-US" sz="1800" noProof="0" dirty="0">
                <a:solidFill>
                  <a:srgbClr val="00FF00"/>
                </a:solidFill>
                <a:latin typeface="Arial Unicode MS" pitchFamily="34" charset="-128"/>
              </a:rPr>
              <a:t>Matzner 02; Col</a:t>
            </a:r>
            <a:r>
              <a:rPr lang="es-MX" sz="1800" noProof="0" dirty="0">
                <a:solidFill>
                  <a:srgbClr val="00FF00"/>
                </a:solidFill>
                <a:latin typeface="Arial Unicode MS" pitchFamily="34" charset="-128"/>
              </a:rPr>
              <a:t>í</a:t>
            </a:r>
            <a:r>
              <a:rPr lang="en-US" sz="1800" noProof="0" dirty="0">
                <a:solidFill>
                  <a:srgbClr val="00FF00"/>
                </a:solidFill>
                <a:latin typeface="Arial Unicode MS" pitchFamily="34" charset="-128"/>
              </a:rPr>
              <a:t>n+13; Mac Low+17; Haid+19</a:t>
            </a:r>
            <a:r>
              <a:rPr lang="en-US" sz="1800" noProof="0" dirty="0">
                <a:solidFill>
                  <a:schemeClr val="bg1"/>
                </a:solidFill>
                <a:latin typeface="Arial Unicode MS" pitchFamily="34" charset="-128"/>
              </a:rPr>
              <a:t>).</a:t>
            </a: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48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513D0-748F-115D-0C8A-E36B08AB3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F540D8E8-B99C-0658-7A1D-3FE21D7B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7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2A588AA2-1F92-7D99-FCF8-4290B2250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350" y="1225550"/>
            <a:ext cx="7918450" cy="52578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So, how do all three of these effects combine, and what is the net result?</a:t>
            </a: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Does feedback (and which kind) promote or inhibit SF?</a:t>
            </a:r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186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A559-6CD4-4E42-BDCE-6D5491D26E18}" type="slidenum">
              <a:rPr lang="en-US" noProof="0" smtClean="0">
                <a:solidFill>
                  <a:schemeClr val="bg1"/>
                </a:solidFill>
              </a:rPr>
              <a:pPr/>
              <a:t>8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438400"/>
            <a:ext cx="8001000" cy="1828800"/>
          </a:xfrm>
        </p:spPr>
        <p:txBody>
          <a:bodyPr/>
          <a:lstStyle/>
          <a:p>
            <a:r>
              <a:rPr lang="en-US" sz="5400" noProof="0" dirty="0">
                <a:solidFill>
                  <a:srgbClr val="00FF00"/>
                </a:solidFill>
                <a:latin typeface="Monotype Corsiva" pitchFamily="66" charset="0"/>
              </a:rPr>
              <a:t>II. What is the main mechanism of molecular gas formation?</a:t>
            </a:r>
            <a:endParaRPr lang="en-US" noProof="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3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291F2-9917-CB85-06BF-48F2AD1C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número de diapositiva">
            <a:extLst>
              <a:ext uri="{FF2B5EF4-FFF2-40B4-BE49-F238E27FC236}">
                <a16:creationId xmlns:a16="http://schemas.microsoft.com/office/drawing/2014/main" id="{C485AFF9-854A-7DE1-2E9A-AE8613FB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C1F77-47D6-4084-B92D-CC54830909D9}" type="slidenum">
              <a:rPr lang="en-US" noProof="0" smtClean="0">
                <a:solidFill>
                  <a:schemeClr val="bg1"/>
                </a:solidFill>
              </a:rPr>
              <a:pPr/>
              <a:t>9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2A2212AF-831D-BA42-2BA8-7ACEBE5D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457200"/>
            <a:ext cx="7918450" cy="5257800"/>
          </a:xfrm>
        </p:spPr>
        <p:txBody>
          <a:bodyPr/>
          <a:lstStyle/>
          <a:p>
            <a:pPr lvl="1" algn="just"/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Molecular gas in galaxies is distributed in large, kpc-long complexes. Along spiral arms in grand-design ones:</a:t>
            </a:r>
            <a:endParaRPr lang="en-US" sz="1800" noProof="0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 algn="just"/>
            <a:endParaRPr lang="en-US" sz="2000" noProof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61836-8CDC-5A94-2F20-0FD95D1B1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86" y="1305619"/>
            <a:ext cx="6971428" cy="5552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51A9C8-85C1-894C-D504-5BF69377E4BB}"/>
              </a:ext>
            </a:extLst>
          </p:cNvPr>
          <p:cNvSpPr txBox="1"/>
          <p:nvPr/>
        </p:nvSpPr>
        <p:spPr>
          <a:xfrm>
            <a:off x="6248400" y="6352143"/>
            <a:ext cx="16002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/>
              <a:t>Credit: NRAO</a:t>
            </a:r>
          </a:p>
        </p:txBody>
      </p:sp>
    </p:spTree>
    <p:extLst>
      <p:ext uri="{BB962C8B-B14F-4D97-AF65-F5344CB8AC3E}">
        <p14:creationId xmlns:p14="http://schemas.microsoft.com/office/powerpoint/2010/main" val="4184765260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MX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MX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89952</TotalTime>
  <Words>1371</Words>
  <Application>Microsoft Office PowerPoint</Application>
  <PresentationFormat>On-screen Show (4:3)</PresentationFormat>
  <Paragraphs>245</Paragraphs>
  <Slides>32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Unicode MS</vt:lpstr>
      <vt:lpstr>Cambria Math</vt:lpstr>
      <vt:lpstr>Monotype Corsiva</vt:lpstr>
      <vt:lpstr>Symbol</vt:lpstr>
      <vt:lpstr>Diseño predeterminado</vt:lpstr>
      <vt:lpstr>Ecuación</vt:lpstr>
      <vt:lpstr>PowerPoint Presentation</vt:lpstr>
      <vt:lpstr>PowerPoint Presentation</vt:lpstr>
      <vt:lpstr>I. The many tasks we demand from HII-region and SN feedback</vt:lpstr>
      <vt:lpstr>PowerPoint Presentation</vt:lpstr>
      <vt:lpstr>PowerPoint Presentation</vt:lpstr>
      <vt:lpstr>PowerPoint Presentation</vt:lpstr>
      <vt:lpstr>PowerPoint Presentation</vt:lpstr>
      <vt:lpstr>II. What is the main mechanism of molecular gas formation?</vt:lpstr>
      <vt:lpstr>PowerPoint Presentation</vt:lpstr>
      <vt:lpstr>PowerPoint Presentation</vt:lpstr>
      <vt:lpstr>PowerPoint Presentation</vt:lpstr>
      <vt:lpstr>III. The effect of HII regions inside molecular 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The effect of SNe outside molecular clouds</vt:lpstr>
      <vt:lpstr>PowerPoint Presentation</vt:lpstr>
      <vt:lpstr>PowerPoint Presentation</vt:lpstr>
      <vt:lpstr>PowerPoint Presentation</vt:lpstr>
      <vt:lpstr>PowerPoint Presentation</vt:lpstr>
      <vt:lpstr>IV.  Conclusions</vt:lpstr>
      <vt:lpstr>PowerPoint Presentation</vt:lpstr>
      <vt:lpstr>A commercial...</vt:lpstr>
      <vt:lpstr>PowerPoint Presentation</vt:lpstr>
      <vt:lpstr>THE   END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evs</dc:creator>
  <cp:lastModifiedBy>ENRIQUE CRISTIAN VAZQUEZ SEMADENI</cp:lastModifiedBy>
  <cp:revision>3957</cp:revision>
  <cp:lastPrinted>1601-01-01T00:00:00Z</cp:lastPrinted>
  <dcterms:created xsi:type="dcterms:W3CDTF">1601-01-01T00:00:00Z</dcterms:created>
  <dcterms:modified xsi:type="dcterms:W3CDTF">2025-06-02T19:57:38Z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