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72" r:id="rId12"/>
    <p:sldId id="300" r:id="rId13"/>
    <p:sldId id="301" r:id="rId14"/>
    <p:sldId id="270" r:id="rId15"/>
    <p:sldId id="275" r:id="rId16"/>
    <p:sldId id="279" r:id="rId17"/>
    <p:sldId id="276" r:id="rId18"/>
    <p:sldId id="280" r:id="rId19"/>
    <p:sldId id="277" r:id="rId20"/>
    <p:sldId id="285" r:id="rId21"/>
    <p:sldId id="281" r:id="rId22"/>
    <p:sldId id="282" r:id="rId23"/>
    <p:sldId id="283" r:id="rId24"/>
    <p:sldId id="284" r:id="rId25"/>
    <p:sldId id="286" r:id="rId26"/>
    <p:sldId id="287" r:id="rId27"/>
    <p:sldId id="296" r:id="rId28"/>
    <p:sldId id="298" r:id="rId29"/>
    <p:sldId id="291" r:id="rId30"/>
    <p:sldId id="295" r:id="rId31"/>
    <p:sldId id="292" r:id="rId32"/>
    <p:sldId id="293" r:id="rId33"/>
    <p:sldId id="316" r:id="rId34"/>
    <p:sldId id="317" r:id="rId35"/>
    <p:sldId id="307" r:id="rId36"/>
    <p:sldId id="314" r:id="rId37"/>
    <p:sldId id="294" r:id="rId38"/>
    <p:sldId id="302" r:id="rId39"/>
    <p:sldId id="304" r:id="rId40"/>
    <p:sldId id="303" r:id="rId41"/>
    <p:sldId id="306" r:id="rId42"/>
    <p:sldId id="308" r:id="rId43"/>
    <p:sldId id="309" r:id="rId44"/>
    <p:sldId id="311" r:id="rId45"/>
    <p:sldId id="315" r:id="rId46"/>
    <p:sldId id="305" r:id="rId47"/>
    <p:sldId id="310" r:id="rId48"/>
    <p:sldId id="31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6BA"/>
    <a:srgbClr val="FF9933"/>
    <a:srgbClr val="19E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>
        <p:scale>
          <a:sx n="83" d="100"/>
          <a:sy n="83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80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0677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463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1072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56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9611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3278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0715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H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25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8399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5606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B51BE0E-07DB-4228-B447-72071107D486}" type="datetimeFigureOut">
              <a:rPr lang="en-HK" smtClean="0"/>
              <a:t>22/5/2025</a:t>
            </a:fld>
            <a:endParaRPr lang="en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F3CBD2E-1477-412E-9EB1-1118FEC1811E}" type="slidenum">
              <a:rPr lang="en-HK" smtClean="0"/>
              <a:t>‹#›</a:t>
            </a:fld>
            <a:endParaRPr lang="en-HK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65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DEEB6-EEED-27A2-B778-1067B94F9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21" y="-56987"/>
            <a:ext cx="3697753" cy="1150001"/>
          </a:xfrm>
          <a:prstGeom prst="rect">
            <a:avLst/>
          </a:prstGeom>
        </p:spPr>
      </p:pic>
      <p:pic>
        <p:nvPicPr>
          <p:cNvPr id="5" name="Picture 2" descr="UK Research &amp; Innovation, Science &amp; Technology Facilities Council ">
            <a:extLst>
              <a:ext uri="{FF2B5EF4-FFF2-40B4-BE49-F238E27FC236}">
                <a16:creationId xmlns:a16="http://schemas.microsoft.com/office/drawing/2014/main" id="{3CB973E8-900B-4430-D5F9-0F6E2973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24" y="923930"/>
            <a:ext cx="2336882" cy="60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046000-3FD6-A9CA-DDF6-D8EB5B30B22A}"/>
              </a:ext>
            </a:extLst>
          </p:cNvPr>
          <p:cNvSpPr txBox="1"/>
          <p:nvPr/>
        </p:nvSpPr>
        <p:spPr>
          <a:xfrm>
            <a:off x="695344" y="809625"/>
            <a:ext cx="3846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badi Extra Light" panose="020B02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SPH simulations of stellar feedback in Molecular Clouds</a:t>
            </a:r>
            <a:endParaRPr lang="en-GB" sz="2800" b="1" dirty="0">
              <a:latin typeface="Abadi Extra Light" panose="020B02040201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0B7AC-6D6C-C52D-6A38-6702EF8D6E78}"/>
              </a:ext>
            </a:extLst>
          </p:cNvPr>
          <p:cNvSpPr txBox="1"/>
          <p:nvPr/>
        </p:nvSpPr>
        <p:spPr>
          <a:xfrm>
            <a:off x="695344" y="326146"/>
            <a:ext cx="4786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Bally Fest 2025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- Stellar feedback and galactic ecology -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E95199-59A6-73B2-B2B2-0A4EB91A1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57" y="1591882"/>
            <a:ext cx="7543800" cy="1689174"/>
          </a:xfrm>
        </p:spPr>
        <p:txBody>
          <a:bodyPr>
            <a:normAutofit/>
          </a:bodyPr>
          <a:lstStyle/>
          <a:p>
            <a:pPr algn="l"/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Semi-confined Supernova in 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 bubbles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B5753-7CB4-1EB3-6E8C-309E04953C6C}"/>
              </a:ext>
            </a:extLst>
          </p:cNvPr>
          <p:cNvSpPr txBox="1"/>
          <p:nvPr/>
        </p:nvSpPr>
        <p:spPr>
          <a:xfrm>
            <a:off x="822955" y="3281056"/>
            <a:ext cx="789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83C6">
                    <a:lumMod val="50000"/>
                  </a:srgbClr>
                </a:solidFill>
                <a:latin typeface="Calibri Light" panose="020F0302020204030204"/>
              </a:rPr>
              <a:t>and how it differs to 1-D SN models in galaxy sims</a:t>
            </a:r>
            <a:endParaRPr lang="en-GB" sz="2800" dirty="0">
              <a:solidFill>
                <a:srgbClr val="2683C6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E374D-E702-7BBC-F13B-31145B0D573B}"/>
              </a:ext>
            </a:extLst>
          </p:cNvPr>
          <p:cNvSpPr txBox="1"/>
          <p:nvPr/>
        </p:nvSpPr>
        <p:spPr>
          <a:xfrm>
            <a:off x="822960" y="4503174"/>
            <a:ext cx="435741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Cheryl Lau </a:t>
            </a:r>
            <a:endParaRPr lang="en-GB" dirty="0"/>
          </a:p>
          <a:p>
            <a:endParaRPr lang="en-GB" sz="1200" dirty="0"/>
          </a:p>
          <a:p>
            <a:r>
              <a:rPr lang="en-GB" sz="2000" dirty="0"/>
              <a:t>Prof. Ian </a:t>
            </a:r>
            <a:r>
              <a:rPr lang="en-GB" sz="2000" dirty="0" err="1"/>
              <a:t>Bonnell</a:t>
            </a:r>
            <a:endParaRPr lang="en-GB" sz="2000" dirty="0"/>
          </a:p>
          <a:p>
            <a:r>
              <a:rPr lang="en-GB" sz="2000" dirty="0"/>
              <a:t>University of St Andrews, Scotland, UK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A88B8D-C567-1DA3-A808-43D4BA7D4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7091" r="3065" b="4104"/>
          <a:stretch/>
        </p:blipFill>
        <p:spPr>
          <a:xfrm>
            <a:off x="6403578" y="4074486"/>
            <a:ext cx="2187622" cy="20387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984834-F5F2-441D-C625-ECACD9180121}"/>
              </a:ext>
            </a:extLst>
          </p:cNvPr>
          <p:cNvSpPr txBox="1"/>
          <p:nvPr/>
        </p:nvSpPr>
        <p:spPr>
          <a:xfrm rot="16200000">
            <a:off x="8006585" y="5308636"/>
            <a:ext cx="1430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u="none" strike="noStrike" baseline="0" dirty="0"/>
              <a:t>(Dale et al. 2014)</a:t>
            </a:r>
            <a:endParaRPr lang="en-GB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2915AB-620E-F83A-15AB-CBE855B666FC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220976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8DA4-98C5-D1A2-A1A9-E2741BD5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Now with channels…</a:t>
            </a:r>
            <a:br>
              <a:rPr lang="en-HK" dirty="0"/>
            </a:br>
            <a:r>
              <a:rPr lang="en-HK" dirty="0"/>
              <a:t>Inject supernova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17B59-A6F6-EC01-91F1-027D3EC1878B}"/>
              </a:ext>
            </a:extLst>
          </p:cNvPr>
          <p:cNvSpPr txBox="1"/>
          <p:nvPr/>
        </p:nvSpPr>
        <p:spPr>
          <a:xfrm>
            <a:off x="78657" y="6057199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Lau, Bonnell &amp; Lucas (2025) in prep.</a:t>
            </a:r>
          </a:p>
        </p:txBody>
      </p:sp>
      <p:pic>
        <p:nvPicPr>
          <p:cNvPr id="5" name="cloud_SN">
            <a:hlinkClick r:id="" action="ppaction://media"/>
            <a:extLst>
              <a:ext uri="{FF2B5EF4-FFF2-40B4-BE49-F238E27FC236}">
                <a16:creationId xmlns:a16="http://schemas.microsoft.com/office/drawing/2014/main" id="{9A37648D-2908-01A8-DF3D-D11C4C23B4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57" y="2180562"/>
            <a:ext cx="9062461" cy="3624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F0F97-EF45-6E70-A416-0E86E2569A44}"/>
              </a:ext>
            </a:extLst>
          </p:cNvPr>
          <p:cNvSpPr txBox="1"/>
          <p:nvPr/>
        </p:nvSpPr>
        <p:spPr>
          <a:xfrm>
            <a:off x="5374686" y="2079210"/>
            <a:ext cx="242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tx2">
                    <a:lumMod val="75000"/>
                  </a:schemeClr>
                </a:solidFill>
              </a:rPr>
              <a:t>Column internal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67DA5-9BE4-75F2-E2AF-9F238CA07C32}"/>
              </a:ext>
            </a:extLst>
          </p:cNvPr>
          <p:cNvSpPr txBox="1"/>
          <p:nvPr/>
        </p:nvSpPr>
        <p:spPr>
          <a:xfrm>
            <a:off x="1198515" y="207921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tx2">
                    <a:lumMod val="75000"/>
                  </a:schemeClr>
                </a:solidFill>
              </a:rPr>
              <a:t>Column density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D0CE4-64AD-241B-0A3C-C61392DD1F2E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9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281619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347-7759-2F80-0E97-F57F49FD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Column densities </a:t>
            </a:r>
            <a:br>
              <a:rPr lang="en-HK" dirty="0"/>
            </a:br>
            <a:r>
              <a:rPr lang="en-HK" dirty="0"/>
              <a:t>seen from SN progenitor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839EA-3946-D4FD-7EEA-B7429F6CC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12" y="1986053"/>
            <a:ext cx="8064898" cy="2285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7BF8C-FF76-AE4B-E40E-CC28F6371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08" y="4317613"/>
            <a:ext cx="8014105" cy="1847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CD63C-1C00-283C-00E2-7D8C0901A986}"/>
              </a:ext>
            </a:extLst>
          </p:cNvPr>
          <p:cNvSpPr txBox="1"/>
          <p:nvPr/>
        </p:nvSpPr>
        <p:spPr>
          <a:xfrm>
            <a:off x="211296" y="2364627"/>
            <a:ext cx="113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70C0"/>
                </a:solidFill>
              </a:rPr>
              <a:t>Before SN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9FAB8-54FF-8492-02B7-D1FF54126E15}"/>
              </a:ext>
            </a:extLst>
          </p:cNvPr>
          <p:cNvSpPr txBox="1"/>
          <p:nvPr/>
        </p:nvSpPr>
        <p:spPr>
          <a:xfrm>
            <a:off x="231087" y="4399541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70C0"/>
                </a:solidFill>
              </a:rPr>
              <a:t>After SN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ED8EC-9D93-C039-19DF-E9D8C9F1D566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10	Semi-confined Supernova in HII region bubbles									      Cheryl Lau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59E3E-EE3B-BCA0-E7D7-8284FA33A25B}"/>
              </a:ext>
            </a:extLst>
          </p:cNvPr>
          <p:cNvSpPr txBox="1"/>
          <p:nvPr/>
        </p:nvSpPr>
        <p:spPr>
          <a:xfrm>
            <a:off x="78657" y="6057199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Lau, Bonnell &amp; Lucas (2025) in prep.</a:t>
            </a:r>
          </a:p>
        </p:txBody>
      </p:sp>
    </p:spTree>
    <p:extLst>
      <p:ext uri="{BB962C8B-B14F-4D97-AF65-F5344CB8AC3E}">
        <p14:creationId xmlns:p14="http://schemas.microsoft.com/office/powerpoint/2010/main" val="2778123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EEA28-DFF1-516F-006B-525C0D8F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Internal energies</a:t>
            </a:r>
            <a:br>
              <a:rPr lang="en-HK" dirty="0"/>
            </a:br>
            <a:r>
              <a:rPr lang="en-HK" dirty="0"/>
              <a:t>seen from SN progenitor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1FED63-769C-9203-4307-2AD5480FC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7" y="2066222"/>
            <a:ext cx="8000477" cy="40527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524CFD-2004-4066-DAD1-539606450D81}"/>
              </a:ext>
            </a:extLst>
          </p:cNvPr>
          <p:cNvSpPr txBox="1"/>
          <p:nvPr/>
        </p:nvSpPr>
        <p:spPr>
          <a:xfrm>
            <a:off x="211296" y="2364627"/>
            <a:ext cx="113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70C0"/>
                </a:solidFill>
              </a:rPr>
              <a:t>Before SN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08467-997C-8761-97DA-257D924D7513}"/>
              </a:ext>
            </a:extLst>
          </p:cNvPr>
          <p:cNvSpPr txBox="1"/>
          <p:nvPr/>
        </p:nvSpPr>
        <p:spPr>
          <a:xfrm>
            <a:off x="231087" y="4399541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70C0"/>
                </a:solidFill>
              </a:rPr>
              <a:t>After 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B1A8C-1A2E-2D74-A225-CC2D47AA91CA}"/>
              </a:ext>
            </a:extLst>
          </p:cNvPr>
          <p:cNvSpPr txBox="1"/>
          <p:nvPr/>
        </p:nvSpPr>
        <p:spPr>
          <a:xfrm>
            <a:off x="78657" y="6057199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Lau, Bonnell &amp; Lucas (2025) in prep.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0FFFA-CAFF-B585-58CF-2215D66CB95F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11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309460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A26CE-42BB-B510-82E2-6551574E7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4FC8E85-DAC1-41F2-FC4E-B0C5BD106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7" y="2066222"/>
            <a:ext cx="8000477" cy="4052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A0140-0F25-B8F1-D27B-4311F4B6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Internal energies</a:t>
            </a:r>
            <a:br>
              <a:rPr lang="en-HK" dirty="0"/>
            </a:br>
            <a:r>
              <a:rPr lang="en-HK" dirty="0"/>
              <a:t>seen from SN progenitor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983F50-8406-2C3C-C128-49870D7DB388}"/>
              </a:ext>
            </a:extLst>
          </p:cNvPr>
          <p:cNvSpPr txBox="1"/>
          <p:nvPr/>
        </p:nvSpPr>
        <p:spPr>
          <a:xfrm>
            <a:off x="211296" y="2364627"/>
            <a:ext cx="113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70C0"/>
                </a:solidFill>
              </a:rPr>
              <a:t>Before SN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7BB15-76B2-D884-1990-B827F3DCBF80}"/>
              </a:ext>
            </a:extLst>
          </p:cNvPr>
          <p:cNvSpPr txBox="1"/>
          <p:nvPr/>
        </p:nvSpPr>
        <p:spPr>
          <a:xfrm>
            <a:off x="231087" y="4399541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70C0"/>
                </a:solidFill>
              </a:rPr>
              <a:t>After SN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ABF2F-3472-1E4B-7F00-784791F9CAB0}"/>
              </a:ext>
            </a:extLst>
          </p:cNvPr>
          <p:cNvSpPr txBox="1"/>
          <p:nvPr/>
        </p:nvSpPr>
        <p:spPr>
          <a:xfrm>
            <a:off x="2436991" y="3630100"/>
            <a:ext cx="4475863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HK" sz="2800" dirty="0">
                <a:solidFill>
                  <a:srgbClr val="FF0000"/>
                </a:solidFill>
              </a:rPr>
              <a:t>Feedback goes through paths of least resistance in cloud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E4BEE-6B2F-E45D-DE14-7995942D7E7B}"/>
              </a:ext>
            </a:extLst>
          </p:cNvPr>
          <p:cNvSpPr txBox="1"/>
          <p:nvPr/>
        </p:nvSpPr>
        <p:spPr>
          <a:xfrm>
            <a:off x="78657" y="6057199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Lau, Bonnell &amp; Lucas (2025) in prep.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02691-DF88-E188-704B-976802C7C0C8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11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4126434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A3F22-84EE-FF3D-5160-1BAC4211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Breaking the symmetry</a:t>
            </a:r>
            <a:endParaRPr lang="en-H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EC1CD2-919A-B7EA-EDF8-31153F42B258}"/>
              </a:ext>
            </a:extLst>
          </p:cNvPr>
          <p:cNvSpPr txBox="1"/>
          <p:nvPr/>
        </p:nvSpPr>
        <p:spPr>
          <a:xfrm>
            <a:off x="1272540" y="2082153"/>
            <a:ext cx="6644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What is the difference in energy/momentum output between a typical 1-D spherical blast model and 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F901A4-2BCA-E853-9189-CCD34FE6F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t="14849" r="22966" b="21457"/>
          <a:stretch/>
        </p:blipFill>
        <p:spPr>
          <a:xfrm>
            <a:off x="2935397" y="2981993"/>
            <a:ext cx="3046059" cy="3046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74A54-EF03-228E-3C83-F26B87D48BC8}"/>
              </a:ext>
            </a:extLst>
          </p:cNvPr>
          <p:cNvSpPr txBox="1"/>
          <p:nvPr/>
        </p:nvSpPr>
        <p:spPr>
          <a:xfrm>
            <a:off x="6097941" y="4935974"/>
            <a:ext cx="220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if we don’t resolve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0CA59-1718-1573-BAFD-435CBBC07964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12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1195685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C15D7-EB5D-612D-3CB1-8102D6174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idealized model</a:t>
            </a:r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3C55D-672E-C4D4-1EC8-51CC2AF5C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"/>
          <a:stretch/>
        </p:blipFill>
        <p:spPr>
          <a:xfrm>
            <a:off x="96601" y="2068838"/>
            <a:ext cx="8996517" cy="3032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AB5551-5B9E-FCB8-8478-4F4898035BF4}"/>
              </a:ext>
            </a:extLst>
          </p:cNvPr>
          <p:cNvSpPr txBox="1"/>
          <p:nvPr/>
        </p:nvSpPr>
        <p:spPr>
          <a:xfrm>
            <a:off x="78657" y="6057199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AFB34-5D38-B628-6E72-3AB81D5386DB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13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4285685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F912C-3F21-D142-B993-5AEBFBB2E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0EC9C-1BD0-D8E8-9EC5-E92AB004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idealized model</a:t>
            </a:r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F5773-1C8D-88F6-85B4-A9542D1F3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"/>
          <a:stretch/>
        </p:blipFill>
        <p:spPr>
          <a:xfrm>
            <a:off x="96601" y="2068838"/>
            <a:ext cx="8996517" cy="3032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630A2-91BB-BE3C-E3FF-0CD011F6ADDF}"/>
              </a:ext>
            </a:extLst>
          </p:cNvPr>
          <p:cNvSpPr txBox="1"/>
          <p:nvPr/>
        </p:nvSpPr>
        <p:spPr>
          <a:xfrm>
            <a:off x="78657" y="6057199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04DB5-2911-9434-3619-E88A8792A5E6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13	Semi-confined Supernova in HII region bubbles									      Cheryl Lau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43674-83E8-2B58-C611-8BA4AD1F4DF2}"/>
              </a:ext>
            </a:extLst>
          </p:cNvPr>
          <p:cNvSpPr txBox="1"/>
          <p:nvPr/>
        </p:nvSpPr>
        <p:spPr>
          <a:xfrm>
            <a:off x="2385849" y="5202620"/>
            <a:ext cx="3116109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Compare:</a:t>
            </a:r>
          </a:p>
          <a:p>
            <a:pPr marL="342900" indent="-342900">
              <a:buAutoNum type="arabicPeriod"/>
            </a:pPr>
            <a:r>
              <a:rPr lang="en-GB" dirty="0"/>
              <a:t>Energy/momentum output </a:t>
            </a:r>
          </a:p>
          <a:p>
            <a:pPr marL="342900" indent="-342900">
              <a:buAutoNum type="arabicPeriod"/>
            </a:pPr>
            <a:r>
              <a:rPr lang="en-GB" dirty="0"/>
              <a:t>Strength of the outflow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0D905-87B2-AA4E-6DB3-50520C5ECA25}"/>
              </a:ext>
            </a:extLst>
          </p:cNvPr>
          <p:cNvSpPr txBox="1"/>
          <p:nvPr/>
        </p:nvSpPr>
        <p:spPr>
          <a:xfrm>
            <a:off x="5491929" y="5787396"/>
            <a:ext cx="3573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How perturbed the gas is after the shock</a:t>
            </a:r>
          </a:p>
        </p:txBody>
      </p:sp>
    </p:spTree>
    <p:extLst>
      <p:ext uri="{BB962C8B-B14F-4D97-AF65-F5344CB8AC3E}">
        <p14:creationId xmlns:p14="http://schemas.microsoft.com/office/powerpoint/2010/main" val="2303897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3E72-D387-524D-56A0-D371FEFAB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866752" cy="1450757"/>
          </a:xfrm>
        </p:spPr>
        <p:txBody>
          <a:bodyPr/>
          <a:lstStyle/>
          <a:p>
            <a:r>
              <a:rPr lang="en-GB" dirty="0"/>
              <a:t>Analytical model of </a:t>
            </a:r>
            <a:br>
              <a:rPr lang="en-GB" dirty="0"/>
            </a:br>
            <a:r>
              <a:rPr lang="en-GB" dirty="0"/>
              <a:t>free-field SNe</a:t>
            </a:r>
            <a:endParaRPr lang="en-HK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340F97F-5B52-3FD9-3773-B85E54FBC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r="54387"/>
          <a:stretch/>
        </p:blipFill>
        <p:spPr>
          <a:xfrm>
            <a:off x="770094" y="1939369"/>
            <a:ext cx="2890345" cy="2292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B5374C-CDBF-9CE6-1A05-47EE8E18304C}"/>
                  </a:ext>
                </a:extLst>
              </p:cNvPr>
              <p:cNvSpPr txBox="1"/>
              <p:nvPr/>
            </p:nvSpPr>
            <p:spPr>
              <a:xfrm>
                <a:off x="4149170" y="1896724"/>
                <a:ext cx="36851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Sedov solution – </a:t>
                </a:r>
              </a:p>
              <a:p>
                <a:r>
                  <a:rPr lang="en-GB" dirty="0"/>
                  <a:t>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shock</m:t>
                        </m:r>
                      </m:sub>
                    </m:sSub>
                  </m:oMath>
                </a14:m>
                <a:r>
                  <a:rPr lang="en-GB" dirty="0"/>
                  <a:t>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shock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B5374C-CDBF-9CE6-1A05-47EE8E183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170" y="1896724"/>
                <a:ext cx="3685111" cy="646331"/>
              </a:xfrm>
              <a:prstGeom prst="rect">
                <a:avLst/>
              </a:prstGeom>
              <a:blipFill>
                <a:blip r:embed="rId3"/>
                <a:stretch>
                  <a:fillRect l="-1490" t="-4717" b="-1415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FEF36C3-B2A5-4B37-B8FB-FCAEE9FD4780}"/>
              </a:ext>
            </a:extLst>
          </p:cNvPr>
          <p:cNvSpPr txBox="1"/>
          <p:nvPr/>
        </p:nvSpPr>
        <p:spPr>
          <a:xfrm>
            <a:off x="5903229" y="3482071"/>
            <a:ext cx="298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Assume it remains self-similar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0EC39-2192-4360-202D-6A28A5A287C5}"/>
              </a:ext>
            </a:extLst>
          </p:cNvPr>
          <p:cNvSpPr txBox="1"/>
          <p:nvPr/>
        </p:nvSpPr>
        <p:spPr>
          <a:xfrm>
            <a:off x="672152" y="4266345"/>
            <a:ext cx="361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Gas properties in post-shock region: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0FE55-98E6-9ACF-A4BC-A461D9B7A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53" y="5078321"/>
            <a:ext cx="714771" cy="410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62802-8A18-E516-F009-2BF4CCEEE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7" y="4619462"/>
            <a:ext cx="1967928" cy="1328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519CD-5E98-DFA1-4807-4E2B70DA8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49" y="5537830"/>
            <a:ext cx="2953406" cy="397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6A1050-EE1E-1F1C-22A3-7B97B2BCBE57}"/>
              </a:ext>
            </a:extLst>
          </p:cNvPr>
          <p:cNvSpPr txBox="1"/>
          <p:nvPr/>
        </p:nvSpPr>
        <p:spPr>
          <a:xfrm>
            <a:off x="2640080" y="5334377"/>
            <a:ext cx="580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where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7D869-3B9A-EB77-B57B-F7391C269A72}"/>
              </a:ext>
            </a:extLst>
          </p:cNvPr>
          <p:cNvSpPr txBox="1"/>
          <p:nvPr/>
        </p:nvSpPr>
        <p:spPr>
          <a:xfrm>
            <a:off x="2225953" y="4675009"/>
            <a:ext cx="321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with Rankine-</a:t>
            </a:r>
            <a:r>
              <a:rPr lang="en-GB" dirty="0" err="1"/>
              <a:t>Hugoniot</a:t>
            </a:r>
            <a:r>
              <a:rPr lang="en-GB" dirty="0"/>
              <a:t> relations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A3A71D-EA2F-5C6D-857F-49F9DB26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70" y="2691038"/>
            <a:ext cx="2890345" cy="72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BCEE30-BFFB-9883-62DF-97DC6686B1E0}"/>
                  </a:ext>
                </a:extLst>
              </p:cNvPr>
              <p:cNvSpPr txBox="1"/>
              <p:nvPr/>
            </p:nvSpPr>
            <p:spPr>
              <a:xfrm>
                <a:off x="6565493" y="4379481"/>
                <a:ext cx="2124219" cy="92333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Gives:</a:t>
                </a:r>
              </a:p>
              <a:p>
                <a:r>
                  <a:rPr lang="en-GB" dirty="0"/>
                  <a:t>Variation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GB" dirty="0"/>
                  <a:t> at detector location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BCEE30-BFFB-9883-62DF-97DC6686B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493" y="4379481"/>
                <a:ext cx="2124219" cy="923330"/>
              </a:xfrm>
              <a:prstGeom prst="rect">
                <a:avLst/>
              </a:prstGeom>
              <a:blipFill>
                <a:blip r:embed="rId8"/>
                <a:stretch>
                  <a:fillRect l="-2299" t="-3289" b="-921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257D6B8-AE45-3E27-CCCB-C8AC1007EC51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14	Semi-confined Supernova in HII region bubbles									      Cheryl Lau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055A32-A623-5641-6241-EE41C4AF74D2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</p:spTree>
    <p:extLst>
      <p:ext uri="{BB962C8B-B14F-4D97-AF65-F5344CB8AC3E}">
        <p14:creationId xmlns:p14="http://schemas.microsoft.com/office/powerpoint/2010/main" val="174631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46F8-0E37-93E3-8EB9-70B8E1D9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Analytical model of </a:t>
            </a:r>
            <a:br>
              <a:rPr lang="en-HK" dirty="0"/>
            </a:br>
            <a:r>
              <a:rPr lang="en-HK" dirty="0"/>
              <a:t>semi-confined SNe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7DC11-9FE8-80B2-68B1-C4DEB27BE1C6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42D00-2645-EA24-338B-86A1DB8645A3}"/>
              </a:ext>
            </a:extLst>
          </p:cNvPr>
          <p:cNvSpPr txBox="1"/>
          <p:nvPr/>
        </p:nvSpPr>
        <p:spPr>
          <a:xfrm>
            <a:off x="4036085" y="1902986"/>
            <a:ext cx="4934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major considerations: 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n-GB" dirty="0"/>
              <a:t>Expansion of HII region shell after SN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n-GB" dirty="0"/>
              <a:t>Venting of gas during pressure-relief phase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66DC5-6770-8359-6BCC-DD6A77715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0" r="4585"/>
          <a:stretch/>
        </p:blipFill>
        <p:spPr>
          <a:xfrm>
            <a:off x="508396" y="1885834"/>
            <a:ext cx="3527689" cy="2339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965FD1-3C34-8CFC-7F47-26391E070049}"/>
              </a:ext>
            </a:extLst>
          </p:cNvPr>
          <p:cNvSpPr txBox="1"/>
          <p:nvPr/>
        </p:nvSpPr>
        <p:spPr>
          <a:xfrm>
            <a:off x="4130679" y="3055557"/>
            <a:ext cx="4934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Few assumptions: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 energy completely thermalized upon colliding with shell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Properties are uniform inside cavity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Gas at detector is only affected by pressure gradient, i.e. not the direct impact from SN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Gas remains adiabatic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B2A43-262C-E750-A4DA-FB47A95E39BB}"/>
              </a:ext>
            </a:extLst>
          </p:cNvPr>
          <p:cNvSpPr txBox="1"/>
          <p:nvPr/>
        </p:nvSpPr>
        <p:spPr>
          <a:xfrm>
            <a:off x="335292" y="5371871"/>
            <a:ext cx="1552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Outflow velocity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722D6B-BC39-499B-B915-4CAD93357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12" y="5219644"/>
            <a:ext cx="2398909" cy="704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405B28-6E83-19DD-5927-7DDBA01E5200}"/>
                  </a:ext>
                </a:extLst>
              </p:cNvPr>
              <p:cNvSpPr txBox="1"/>
              <p:nvPr/>
            </p:nvSpPr>
            <p:spPr>
              <a:xfrm>
                <a:off x="6503417" y="4836553"/>
                <a:ext cx="2124219" cy="92333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Gives:</a:t>
                </a:r>
              </a:p>
              <a:p>
                <a:r>
                  <a:rPr lang="en-GB" dirty="0"/>
                  <a:t>Variation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GB" dirty="0"/>
                  <a:t> at detector location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405B28-6E83-19DD-5927-7DDBA01E5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417" y="4836553"/>
                <a:ext cx="2124219" cy="923330"/>
              </a:xfrm>
              <a:prstGeom prst="rect">
                <a:avLst/>
              </a:prstGeom>
              <a:blipFill>
                <a:blip r:embed="rId4"/>
                <a:stretch>
                  <a:fillRect l="-2586" t="-3289" b="-921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C3D28CF5-59E8-DB85-5C2A-5506A042E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94" y="4708159"/>
            <a:ext cx="1440702" cy="532523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822A053-C93D-8091-F63F-A1D0354A1F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3"/>
          <a:stretch/>
        </p:blipFill>
        <p:spPr>
          <a:xfrm>
            <a:off x="1224913" y="4691408"/>
            <a:ext cx="2010366" cy="580426"/>
          </a:xfrm>
          <a:prstGeom prst="rect">
            <a:avLst/>
          </a:prstGeom>
        </p:spPr>
      </p:pic>
      <p:pic>
        <p:nvPicPr>
          <p:cNvPr id="13" name="Picture 12" descr="A math equation with a number of letters&#10;&#10;Description automatically generated with medium confidence">
            <a:extLst>
              <a:ext uri="{FF2B5EF4-FFF2-40B4-BE49-F238E27FC236}">
                <a16:creationId xmlns:a16="http://schemas.microsoft.com/office/drawing/2014/main" id="{CD517851-E9A9-FC24-80EF-E36FBCAB7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96" y="3840076"/>
            <a:ext cx="1597376" cy="6424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B3C3AB-5667-AFA4-F607-D007FEAA5F83}"/>
              </a:ext>
            </a:extLst>
          </p:cNvPr>
          <p:cNvSpPr txBox="1"/>
          <p:nvPr/>
        </p:nvSpPr>
        <p:spPr>
          <a:xfrm>
            <a:off x="335292" y="479419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Mass loss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D59182-3CC7-FC85-D3B1-A19CA506D175}"/>
              </a:ext>
            </a:extLst>
          </p:cNvPr>
          <p:cNvSpPr txBox="1"/>
          <p:nvPr/>
        </p:nvSpPr>
        <p:spPr>
          <a:xfrm>
            <a:off x="3235279" y="4815205"/>
            <a:ext cx="1501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Cavity pressure </a:t>
            </a:r>
          </a:p>
        </p:txBody>
      </p:sp>
      <p:pic>
        <p:nvPicPr>
          <p:cNvPr id="16" name="Picture 15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603F9CDE-C602-4395-46B3-CCE98FC78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94" y="4112892"/>
            <a:ext cx="2888622" cy="5785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94C60E-F8E2-695D-C724-ACDCB3560C4C}"/>
              </a:ext>
            </a:extLst>
          </p:cNvPr>
          <p:cNvSpPr txBox="1"/>
          <p:nvPr/>
        </p:nvSpPr>
        <p:spPr>
          <a:xfrm>
            <a:off x="359606" y="4240295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Shell EOM</a:t>
            </a:r>
          </a:p>
        </p:txBody>
      </p:sp>
      <p:pic>
        <p:nvPicPr>
          <p:cNvPr id="18" name="Picture 17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A23D6CE8-526F-AE85-AF89-E98A37BDA4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877" y="4325940"/>
            <a:ext cx="1751894" cy="331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6F1B15-23B6-2068-37E5-423C95ED2461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15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1419207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9F50F-0CF4-0103-C090-11306B6D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Idealized simulations</a:t>
            </a:r>
            <a:br>
              <a:rPr lang="en-GB" dirty="0"/>
            </a:br>
            <a:r>
              <a:rPr lang="en-GB" dirty="0"/>
              <a:t>adiabatic &amp; cooling </a:t>
            </a:r>
            <a:endParaRPr lang="en-HK" dirty="0"/>
          </a:p>
        </p:txBody>
      </p:sp>
      <p:pic>
        <p:nvPicPr>
          <p:cNvPr id="4" name="semiconf_1chnl">
            <a:hlinkClick r:id="" action="ppaction://media"/>
            <a:extLst>
              <a:ext uri="{FF2B5EF4-FFF2-40B4-BE49-F238E27FC236}">
                <a16:creationId xmlns:a16="http://schemas.microsoft.com/office/drawing/2014/main" id="{616E2E2F-C289-B7CB-EAD3-3CDD4686EE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2067583"/>
            <a:ext cx="5029200" cy="40227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D033A-8A99-7330-AECB-269AFA056623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16	Semi-confined Supernova in HII region bubbles									      Cheryl Lau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CE5B9-5384-8E9E-90C1-1F3230090E45}"/>
              </a:ext>
            </a:extLst>
          </p:cNvPr>
          <p:cNvSpPr txBox="1"/>
          <p:nvPr/>
        </p:nvSpPr>
        <p:spPr>
          <a:xfrm>
            <a:off x="6618364" y="2310204"/>
            <a:ext cx="210629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Manually carved a</a:t>
            </a:r>
          </a:p>
          <a:p>
            <a:r>
              <a:rPr lang="en-GB" dirty="0"/>
              <a:t>low-density channel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8937B-4B85-8820-3D07-E3F420BC731E}"/>
              </a:ext>
            </a:extLst>
          </p:cNvPr>
          <p:cNvSpPr txBox="1"/>
          <p:nvPr/>
        </p:nvSpPr>
        <p:spPr>
          <a:xfrm>
            <a:off x="419342" y="2782669"/>
            <a:ext cx="151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Inject ionizing radiation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152301-3160-DEBE-46E8-560A30A85CE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936421" y="3105835"/>
            <a:ext cx="1517332" cy="55176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A94F67-E538-4831-41F0-5F452695BD02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</p:spTree>
    <p:extLst>
      <p:ext uri="{BB962C8B-B14F-4D97-AF65-F5344CB8AC3E}">
        <p14:creationId xmlns:p14="http://schemas.microsoft.com/office/powerpoint/2010/main" val="18717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767C6-1D7C-1DA8-BD82-F3AAD21E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Pre-SN feedback is important</a:t>
            </a:r>
            <a:endParaRPr lang="en-H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686E1-637D-7161-20CA-23478308F688}"/>
              </a:ext>
            </a:extLst>
          </p:cNvPr>
          <p:cNvSpPr txBox="1"/>
          <p:nvPr/>
        </p:nvSpPr>
        <p:spPr>
          <a:xfrm>
            <a:off x="772885" y="2373086"/>
            <a:ext cx="143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Stellar winds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158919-4D67-249B-A454-7BBA209ACB87}"/>
              </a:ext>
            </a:extLst>
          </p:cNvPr>
          <p:cNvSpPr/>
          <p:nvPr/>
        </p:nvSpPr>
        <p:spPr>
          <a:xfrm>
            <a:off x="303397" y="2841171"/>
            <a:ext cx="2373086" cy="17743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BD8AB3-0F72-8692-458B-8C170FD69059}"/>
              </a:ext>
            </a:extLst>
          </p:cNvPr>
          <p:cNvSpPr/>
          <p:nvPr/>
        </p:nvSpPr>
        <p:spPr>
          <a:xfrm>
            <a:off x="989197" y="3276600"/>
            <a:ext cx="1001486" cy="10123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EFB33-885B-3C05-2CE2-F68FD54A9F72}"/>
              </a:ext>
            </a:extLst>
          </p:cNvPr>
          <p:cNvSpPr txBox="1"/>
          <p:nvPr/>
        </p:nvSpPr>
        <p:spPr>
          <a:xfrm>
            <a:off x="2676483" y="354369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0FFBDA-724B-58EA-4F94-54C97F8C9A5B}"/>
              </a:ext>
            </a:extLst>
          </p:cNvPr>
          <p:cNvSpPr/>
          <p:nvPr/>
        </p:nvSpPr>
        <p:spPr>
          <a:xfrm>
            <a:off x="2976565" y="2841171"/>
            <a:ext cx="2373086" cy="17743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AA4CF3-BBCD-ECB7-8133-45B0A9AC883A}"/>
              </a:ext>
            </a:extLst>
          </p:cNvPr>
          <p:cNvSpPr/>
          <p:nvPr/>
        </p:nvSpPr>
        <p:spPr>
          <a:xfrm>
            <a:off x="3662365" y="3276600"/>
            <a:ext cx="1001486" cy="10123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054A744E-C298-FEBB-E607-94D22EEAFF65}"/>
              </a:ext>
            </a:extLst>
          </p:cNvPr>
          <p:cNvSpPr/>
          <p:nvPr/>
        </p:nvSpPr>
        <p:spPr>
          <a:xfrm>
            <a:off x="3561672" y="3170268"/>
            <a:ext cx="1202871" cy="1225033"/>
          </a:xfrm>
          <a:prstGeom prst="donut">
            <a:avLst>
              <a:gd name="adj" fmla="val 110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EEDFB-F9A3-764D-BB62-89D44098B19B}"/>
              </a:ext>
            </a:extLst>
          </p:cNvPr>
          <p:cNvSpPr txBox="1"/>
          <p:nvPr/>
        </p:nvSpPr>
        <p:spPr>
          <a:xfrm>
            <a:off x="3258275" y="2365509"/>
            <a:ext cx="184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Ionizing radiation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6B3F2-AE0F-AC77-BA97-3BDC4465CC4C}"/>
              </a:ext>
            </a:extLst>
          </p:cNvPr>
          <p:cNvSpPr txBox="1"/>
          <p:nvPr/>
        </p:nvSpPr>
        <p:spPr>
          <a:xfrm>
            <a:off x="3615424" y="4615543"/>
            <a:ext cx="123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 II regions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6267BB-E1A8-1F50-869D-4E2AB1311298}"/>
              </a:ext>
            </a:extLst>
          </p:cNvPr>
          <p:cNvSpPr txBox="1"/>
          <p:nvPr/>
        </p:nvSpPr>
        <p:spPr>
          <a:xfrm>
            <a:off x="421025" y="4604267"/>
            <a:ext cx="213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Wind-blown bubbles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21BB7332-9A96-296A-CE01-81BF490FD788}"/>
              </a:ext>
            </a:extLst>
          </p:cNvPr>
          <p:cNvSpPr/>
          <p:nvPr/>
        </p:nvSpPr>
        <p:spPr>
          <a:xfrm>
            <a:off x="1426027" y="3704908"/>
            <a:ext cx="130629" cy="130239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4A97406F-3811-90F0-5041-5E9C57AD46AB}"/>
              </a:ext>
            </a:extLst>
          </p:cNvPr>
          <p:cNvSpPr/>
          <p:nvPr/>
        </p:nvSpPr>
        <p:spPr>
          <a:xfrm>
            <a:off x="4097791" y="3704908"/>
            <a:ext cx="130629" cy="130239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129946-3BDD-A82D-5408-A4C50A30A101}"/>
              </a:ext>
            </a:extLst>
          </p:cNvPr>
          <p:cNvCxnSpPr>
            <a:endCxn id="7" idx="1"/>
          </p:cNvCxnSpPr>
          <p:nvPr/>
        </p:nvCxnSpPr>
        <p:spPr>
          <a:xfrm flipH="1" flipV="1">
            <a:off x="1135861" y="3424858"/>
            <a:ext cx="94225" cy="118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C99B46-C28A-049C-B3C5-E5F1B426E061}"/>
              </a:ext>
            </a:extLst>
          </p:cNvPr>
          <p:cNvCxnSpPr>
            <a:endCxn id="7" idx="7"/>
          </p:cNvCxnSpPr>
          <p:nvPr/>
        </p:nvCxnSpPr>
        <p:spPr>
          <a:xfrm flipV="1">
            <a:off x="1719943" y="3424858"/>
            <a:ext cx="124076" cy="118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1D0DA5-C1C4-6699-748E-102DF645CAC8}"/>
              </a:ext>
            </a:extLst>
          </p:cNvPr>
          <p:cNvCxnSpPr>
            <a:endCxn id="7" idx="5"/>
          </p:cNvCxnSpPr>
          <p:nvPr/>
        </p:nvCxnSpPr>
        <p:spPr>
          <a:xfrm>
            <a:off x="1714500" y="4031046"/>
            <a:ext cx="129519" cy="109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035B1E-8A9C-8698-7664-2EBD6B63B56C}"/>
              </a:ext>
            </a:extLst>
          </p:cNvPr>
          <p:cNvCxnSpPr>
            <a:endCxn id="7" idx="3"/>
          </p:cNvCxnSpPr>
          <p:nvPr/>
        </p:nvCxnSpPr>
        <p:spPr>
          <a:xfrm flipH="1">
            <a:off x="1135861" y="4035629"/>
            <a:ext cx="124614" cy="105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9942DE-DFDA-FEC6-C839-01A9055F05B5}"/>
              </a:ext>
            </a:extLst>
          </p:cNvPr>
          <p:cNvCxnSpPr/>
          <p:nvPr/>
        </p:nvCxnSpPr>
        <p:spPr>
          <a:xfrm flipH="1" flipV="1">
            <a:off x="3819525" y="3454400"/>
            <a:ext cx="117475" cy="89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E56A9A-4D13-BF0E-AE1B-8C5688E895BD}"/>
              </a:ext>
            </a:extLst>
          </p:cNvPr>
          <p:cNvCxnSpPr/>
          <p:nvPr/>
        </p:nvCxnSpPr>
        <p:spPr>
          <a:xfrm flipH="1">
            <a:off x="3832225" y="4031046"/>
            <a:ext cx="95250" cy="109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D8FE12-9BD1-F8E6-7B5D-6775EF306D0B}"/>
              </a:ext>
            </a:extLst>
          </p:cNvPr>
          <p:cNvCxnSpPr>
            <a:endCxn id="10" idx="5"/>
          </p:cNvCxnSpPr>
          <p:nvPr/>
        </p:nvCxnSpPr>
        <p:spPr>
          <a:xfrm>
            <a:off x="4406900" y="4031046"/>
            <a:ext cx="110287" cy="109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28ECEA-3AEE-6172-C1B7-831EB9ECBA0F}"/>
              </a:ext>
            </a:extLst>
          </p:cNvPr>
          <p:cNvCxnSpPr>
            <a:endCxn id="10" idx="7"/>
          </p:cNvCxnSpPr>
          <p:nvPr/>
        </p:nvCxnSpPr>
        <p:spPr>
          <a:xfrm flipV="1">
            <a:off x="4391025" y="3424858"/>
            <a:ext cx="126162" cy="163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495F8A9-FC62-ECBF-D892-054F7F9B7AFC}"/>
              </a:ext>
            </a:extLst>
          </p:cNvPr>
          <p:cNvSpPr/>
          <p:nvPr/>
        </p:nvSpPr>
        <p:spPr>
          <a:xfrm>
            <a:off x="5506811" y="3523212"/>
            <a:ext cx="309563" cy="4102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807CB2-4BDA-682A-80EE-366D0DF1EFC7}"/>
              </a:ext>
            </a:extLst>
          </p:cNvPr>
          <p:cNvSpPr/>
          <p:nvPr/>
        </p:nvSpPr>
        <p:spPr>
          <a:xfrm>
            <a:off x="6249898" y="2734841"/>
            <a:ext cx="2509139" cy="2112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6FA331AF-663E-B72D-85AD-E82BDB99D51C}"/>
              </a:ext>
            </a:extLst>
          </p:cNvPr>
          <p:cNvSpPr/>
          <p:nvPr/>
        </p:nvSpPr>
        <p:spPr>
          <a:xfrm>
            <a:off x="6868885" y="3187762"/>
            <a:ext cx="1202871" cy="1225033"/>
          </a:xfrm>
          <a:prstGeom prst="donut">
            <a:avLst>
              <a:gd name="adj" fmla="val 110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08D62A-160C-3652-56DD-1FFB0A914F50}"/>
              </a:ext>
            </a:extLst>
          </p:cNvPr>
          <p:cNvCxnSpPr>
            <a:cxnSpLocks/>
          </p:cNvCxnSpPr>
          <p:nvPr/>
        </p:nvCxnSpPr>
        <p:spPr>
          <a:xfrm flipV="1">
            <a:off x="7594920" y="3102125"/>
            <a:ext cx="585523" cy="55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5616B7-D518-8585-D66C-E0AD7161D0F8}"/>
              </a:ext>
            </a:extLst>
          </p:cNvPr>
          <p:cNvCxnSpPr>
            <a:cxnSpLocks/>
          </p:cNvCxnSpPr>
          <p:nvPr/>
        </p:nvCxnSpPr>
        <p:spPr>
          <a:xfrm>
            <a:off x="7584036" y="3883578"/>
            <a:ext cx="531165" cy="510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3E56343-EC99-FC95-0EEE-BD70C55F3587}"/>
              </a:ext>
            </a:extLst>
          </p:cNvPr>
          <p:cNvCxnSpPr>
            <a:cxnSpLocks/>
          </p:cNvCxnSpPr>
          <p:nvPr/>
        </p:nvCxnSpPr>
        <p:spPr>
          <a:xfrm flipH="1" flipV="1">
            <a:off x="6763174" y="3116132"/>
            <a:ext cx="582546" cy="541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9001E69-9E8A-7F46-38B9-5B765F630ACD}"/>
              </a:ext>
            </a:extLst>
          </p:cNvPr>
          <p:cNvCxnSpPr>
            <a:cxnSpLocks/>
          </p:cNvCxnSpPr>
          <p:nvPr/>
        </p:nvCxnSpPr>
        <p:spPr>
          <a:xfrm flipH="1">
            <a:off x="6763174" y="3883777"/>
            <a:ext cx="582546" cy="56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Explosion: 8 Points 31">
            <a:extLst>
              <a:ext uri="{FF2B5EF4-FFF2-40B4-BE49-F238E27FC236}">
                <a16:creationId xmlns:a16="http://schemas.microsoft.com/office/drawing/2014/main" id="{535DDAD8-EC32-B946-F071-97DC3ECB23BB}"/>
              </a:ext>
            </a:extLst>
          </p:cNvPr>
          <p:cNvSpPr/>
          <p:nvPr/>
        </p:nvSpPr>
        <p:spPr>
          <a:xfrm>
            <a:off x="7292044" y="3583781"/>
            <a:ext cx="356552" cy="432997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97F83E-76EC-563F-4DA8-E95A6B025FCD}"/>
              </a:ext>
            </a:extLst>
          </p:cNvPr>
          <p:cNvSpPr txBox="1"/>
          <p:nvPr/>
        </p:nvSpPr>
        <p:spPr>
          <a:xfrm>
            <a:off x="6773856" y="4946037"/>
            <a:ext cx="1461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Explodes in a cavity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B62C3D-C12D-DCAF-40EA-466B746E20C9}"/>
              </a:ext>
            </a:extLst>
          </p:cNvPr>
          <p:cNvSpPr txBox="1"/>
          <p:nvPr/>
        </p:nvSpPr>
        <p:spPr>
          <a:xfrm>
            <a:off x="7284695" y="2286029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B1D21C-C220-D746-0B59-44717B24B267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	Semi-confined Supernova in HII region bubbles									      Cheryl Lau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4FD90-3087-0FED-AF80-F4B6954B6F8B}"/>
              </a:ext>
            </a:extLst>
          </p:cNvPr>
          <p:cNvSpPr txBox="1"/>
          <p:nvPr/>
        </p:nvSpPr>
        <p:spPr>
          <a:xfrm>
            <a:off x="3832225" y="5707873"/>
            <a:ext cx="259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Determines cooling of SN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8B3471F-7B89-8DDC-2699-B243EEBB32B2}"/>
              </a:ext>
            </a:extLst>
          </p:cNvPr>
          <p:cNvCxnSpPr>
            <a:cxnSpLocks/>
          </p:cNvCxnSpPr>
          <p:nvPr/>
        </p:nvCxnSpPr>
        <p:spPr>
          <a:xfrm flipV="1">
            <a:off x="5816374" y="5504822"/>
            <a:ext cx="1096469" cy="21453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33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DCB39-5D64-9297-E07A-519ED2A47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Idealized simulations</a:t>
            </a:r>
            <a:br>
              <a:rPr lang="en-GB" dirty="0"/>
            </a:br>
            <a:r>
              <a:rPr lang="en-GB" dirty="0"/>
              <a:t>adiabatic &amp; cooling </a:t>
            </a:r>
            <a:endParaRPr lang="en-HK" dirty="0"/>
          </a:p>
        </p:txBody>
      </p:sp>
      <p:pic>
        <p:nvPicPr>
          <p:cNvPr id="4" name="semiconf_4chnl">
            <a:hlinkClick r:id="" action="ppaction://media"/>
            <a:extLst>
              <a:ext uri="{FF2B5EF4-FFF2-40B4-BE49-F238E27FC236}">
                <a16:creationId xmlns:a16="http://schemas.microsoft.com/office/drawing/2014/main" id="{F8A0BB84-44C8-C871-B2C4-DC448914B5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2067583"/>
            <a:ext cx="5029200" cy="40227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CBBCFE-2D93-A117-56B4-DF84018CC188}"/>
              </a:ext>
            </a:extLst>
          </p:cNvPr>
          <p:cNvSpPr txBox="1"/>
          <p:nvPr/>
        </p:nvSpPr>
        <p:spPr>
          <a:xfrm>
            <a:off x="3564412" y="1786026"/>
            <a:ext cx="171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With 4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DD979-8486-F57B-D61C-2071A43083AE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FE2B23-1B86-CE8E-917F-DD23D5C2B80A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17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3350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4F75D-EFDE-A387-4E43-5F0D4D2E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Gas properties at detector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92947D-88A5-2574-047B-C02858D34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4" y="2240148"/>
            <a:ext cx="4631551" cy="26341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8AAC70-AD16-770F-4616-13DC5EDB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38" y="1960034"/>
            <a:ext cx="3826648" cy="4217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4C00A6-56DC-3AA7-E387-1B3FE02DE31B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18	Semi-confined Supernova in HII region bubbles									      Cheryl Lau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CA8A3-0D81-A08B-55F1-FB90C22E0DE1}"/>
              </a:ext>
            </a:extLst>
          </p:cNvPr>
          <p:cNvSpPr txBox="1"/>
          <p:nvPr/>
        </p:nvSpPr>
        <p:spPr>
          <a:xfrm>
            <a:off x="2133144" y="2073995"/>
            <a:ext cx="94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Velocity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93758-299F-94F0-4276-03C9F1841AB6}"/>
              </a:ext>
            </a:extLst>
          </p:cNvPr>
          <p:cNvSpPr txBox="1"/>
          <p:nvPr/>
        </p:nvSpPr>
        <p:spPr>
          <a:xfrm>
            <a:off x="5677528" y="1775367"/>
            <a:ext cx="184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Thermal pressure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976C74-AC50-A447-0772-275046DCEFED}"/>
              </a:ext>
            </a:extLst>
          </p:cNvPr>
          <p:cNvSpPr txBox="1"/>
          <p:nvPr/>
        </p:nvSpPr>
        <p:spPr>
          <a:xfrm>
            <a:off x="5857867" y="3883929"/>
            <a:ext cx="148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Ram pressure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984EC-B72D-1CF7-DCB0-4CCCBDE8EE91}"/>
              </a:ext>
            </a:extLst>
          </p:cNvPr>
          <p:cNvSpPr txBox="1"/>
          <p:nvPr/>
        </p:nvSpPr>
        <p:spPr>
          <a:xfrm>
            <a:off x="524177" y="4822875"/>
            <a:ext cx="1608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FF0000"/>
                </a:solidFill>
              </a:rPr>
              <a:t>Semi-confined</a:t>
            </a:r>
            <a:r>
              <a:rPr lang="en-HK" b="1" dirty="0"/>
              <a:t> </a:t>
            </a:r>
          </a:p>
          <a:p>
            <a:r>
              <a:rPr lang="en-HK" b="1" dirty="0">
                <a:solidFill>
                  <a:srgbClr val="0606BA"/>
                </a:solidFill>
              </a:rPr>
              <a:t>Free-field</a:t>
            </a:r>
            <a:r>
              <a:rPr lang="en-HK" b="1" dirty="0"/>
              <a:t> </a:t>
            </a:r>
          </a:p>
          <a:p>
            <a:r>
              <a:rPr lang="en-HK" b="1" dirty="0">
                <a:solidFill>
                  <a:srgbClr val="00B050"/>
                </a:solidFill>
              </a:rPr>
              <a:t>Fully-confined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5E46A-6818-01B1-2397-C646CCCFE1CE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32842D-7307-7207-BC9F-4CA841A40FC8}"/>
              </a:ext>
            </a:extLst>
          </p:cNvPr>
          <p:cNvSpPr txBox="1"/>
          <p:nvPr/>
        </p:nvSpPr>
        <p:spPr>
          <a:xfrm rot="21214659">
            <a:off x="2695372" y="5045670"/>
            <a:ext cx="184627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2060"/>
                </a:solidFill>
              </a:rPr>
              <a:t>Agrees with analytical model!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638F3-24E5-FC71-6D9E-784D3B638400}"/>
              </a:ext>
            </a:extLst>
          </p:cNvPr>
          <p:cNvSpPr txBox="1"/>
          <p:nvPr/>
        </p:nvSpPr>
        <p:spPr>
          <a:xfrm>
            <a:off x="524177" y="568207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Dashed - model</a:t>
            </a:r>
          </a:p>
        </p:txBody>
      </p:sp>
    </p:spTree>
    <p:extLst>
      <p:ext uri="{BB962C8B-B14F-4D97-AF65-F5344CB8AC3E}">
        <p14:creationId xmlns:p14="http://schemas.microsoft.com/office/powerpoint/2010/main" val="2001189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F1F6-BF94-723C-523E-1B57060E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Flow velocities at detector</a:t>
            </a:r>
            <a:br>
              <a:rPr lang="en-HK" dirty="0"/>
            </a:br>
            <a:r>
              <a:rPr lang="en-HK" dirty="0"/>
              <a:t>with multiple channels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43EAEA5-6548-263C-5DAF-878FD11DA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16" y="1902007"/>
            <a:ext cx="6011367" cy="396698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AA99DC-DCB1-4FA1-35D8-F32AC5D58745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19	Semi-confined Supernova in HII region bubbles									      Cheryl Lau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A24B1-401E-F4FE-C597-515C4A61F992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357413-7D3B-ED6D-A14E-9C3CEAE6CBF0}"/>
              </a:ext>
            </a:extLst>
          </p:cNvPr>
          <p:cNvSpPr txBox="1"/>
          <p:nvPr/>
        </p:nvSpPr>
        <p:spPr>
          <a:xfrm>
            <a:off x="7327180" y="4139071"/>
            <a:ext cx="1347537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2060"/>
                </a:solidFill>
              </a:rPr>
              <a:t>Surprisingly similar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F8AD1-3096-21BE-4C79-28FEC6B9091F}"/>
              </a:ext>
            </a:extLst>
          </p:cNvPr>
          <p:cNvSpPr txBox="1"/>
          <p:nvPr/>
        </p:nvSpPr>
        <p:spPr>
          <a:xfrm>
            <a:off x="868076" y="3362114"/>
            <a:ext cx="107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Outflow velocity</a:t>
            </a:r>
          </a:p>
        </p:txBody>
      </p:sp>
    </p:spTree>
    <p:extLst>
      <p:ext uri="{BB962C8B-B14F-4D97-AF65-F5344CB8AC3E}">
        <p14:creationId xmlns:p14="http://schemas.microsoft.com/office/powerpoint/2010/main" val="1818605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B2A9D-C320-1821-7ECE-2F526338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Flow velocities at detector</a:t>
            </a:r>
            <a:br>
              <a:rPr lang="en-HK" dirty="0"/>
            </a:br>
            <a:r>
              <a:rPr lang="en-HK" dirty="0"/>
              <a:t>with bigger channels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5EE16E-33D2-2315-3F00-4C51935F1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63" y="1996203"/>
            <a:ext cx="6410532" cy="39543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ECA9B4-F100-4DD8-9DDB-6AD86A114D1A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20	Semi-confined Supernova in HII region bubbles									      Cheryl Lau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E4C48-C34B-6D8A-2624-CD45354498DE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CD677-16C7-515D-2547-D9BB5601AAB1}"/>
              </a:ext>
            </a:extLst>
          </p:cNvPr>
          <p:cNvSpPr txBox="1"/>
          <p:nvPr/>
        </p:nvSpPr>
        <p:spPr>
          <a:xfrm>
            <a:off x="868076" y="3362114"/>
            <a:ext cx="107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Outflow velocity</a:t>
            </a:r>
          </a:p>
        </p:txBody>
      </p:sp>
    </p:spTree>
    <p:extLst>
      <p:ext uri="{BB962C8B-B14F-4D97-AF65-F5344CB8AC3E}">
        <p14:creationId xmlns:p14="http://schemas.microsoft.com/office/powerpoint/2010/main" val="3898586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15306-E90B-BF09-0A80-0F7B6CE9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More energy deposited at closer radii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D27EFF-1DE0-793F-1673-6E34988B2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8" y="1993839"/>
            <a:ext cx="7543800" cy="37042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C30976-0633-7EC1-6325-6644E948C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31" y="5698115"/>
            <a:ext cx="7610487" cy="195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BE85A0-721F-4DA2-D5CE-95567136204C}"/>
              </a:ext>
            </a:extLst>
          </p:cNvPr>
          <p:cNvSpPr txBox="1"/>
          <p:nvPr/>
        </p:nvSpPr>
        <p:spPr>
          <a:xfrm>
            <a:off x="183804" y="2824063"/>
            <a:ext cx="93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Total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DCA64-6020-4F16-A33B-BC5E5593E85C}"/>
              </a:ext>
            </a:extLst>
          </p:cNvPr>
          <p:cNvSpPr txBox="1"/>
          <p:nvPr/>
        </p:nvSpPr>
        <p:spPr>
          <a:xfrm>
            <a:off x="183804" y="4405454"/>
            <a:ext cx="93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Kinetic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30038-E3BC-7063-192A-CDBB2E79A5C4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21	Semi-confined Supernova in HII region bubbles									      Cheryl Lau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BC9B85-183B-D0CF-C04B-81EB4D4D6D07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2A721-65BE-34A7-1E47-A8D76F62B014}"/>
              </a:ext>
            </a:extLst>
          </p:cNvPr>
          <p:cNvSpPr txBox="1"/>
          <p:nvPr/>
        </p:nvSpPr>
        <p:spPr>
          <a:xfrm>
            <a:off x="7262782" y="814031"/>
            <a:ext cx="1608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FF0000"/>
                </a:solidFill>
              </a:rPr>
              <a:t>Semi-confined</a:t>
            </a:r>
            <a:r>
              <a:rPr lang="en-HK" b="1" dirty="0"/>
              <a:t> </a:t>
            </a:r>
          </a:p>
          <a:p>
            <a:r>
              <a:rPr lang="en-HK" b="1" dirty="0">
                <a:solidFill>
                  <a:srgbClr val="0606BA"/>
                </a:solidFill>
              </a:rPr>
              <a:t>Free-field</a:t>
            </a:r>
            <a:r>
              <a:rPr lang="en-HK" b="1" dirty="0"/>
              <a:t> </a:t>
            </a:r>
          </a:p>
          <a:p>
            <a:r>
              <a:rPr lang="en-HK" b="1" dirty="0">
                <a:solidFill>
                  <a:srgbClr val="00B050"/>
                </a:solidFill>
              </a:rPr>
              <a:t>Fully-confined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9FB385-0EEB-86BD-9183-793F5D4CC70E}"/>
              </a:ext>
            </a:extLst>
          </p:cNvPr>
          <p:cNvCxnSpPr/>
          <p:nvPr/>
        </p:nvCxnSpPr>
        <p:spPr>
          <a:xfrm>
            <a:off x="3611006" y="1916163"/>
            <a:ext cx="22306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89E28C-B7D2-69AB-0F68-9E581FBD7DE0}"/>
              </a:ext>
            </a:extLst>
          </p:cNvPr>
          <p:cNvSpPr txBox="1"/>
          <p:nvPr/>
        </p:nvSpPr>
        <p:spPr>
          <a:xfrm>
            <a:off x="4337605" y="1585670"/>
            <a:ext cx="76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radius</a:t>
            </a:r>
          </a:p>
        </p:txBody>
      </p:sp>
    </p:spTree>
    <p:extLst>
      <p:ext uri="{BB962C8B-B14F-4D97-AF65-F5344CB8AC3E}">
        <p14:creationId xmlns:p14="http://schemas.microsoft.com/office/powerpoint/2010/main" val="4003213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DE6B8-00E0-6096-C112-EBDC2439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More momentum deposited at closer radii too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7BF05-2EE3-C0A1-97F4-F5E32AC73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39" y="2266625"/>
            <a:ext cx="7543800" cy="202189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3A826A1-E5EB-7333-EE82-051760A2D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92"/>
          <a:stretch/>
        </p:blipFill>
        <p:spPr>
          <a:xfrm>
            <a:off x="811311" y="2018146"/>
            <a:ext cx="7543800" cy="248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01149-5ADF-694C-C81E-2A32D2CEA8DF}"/>
              </a:ext>
            </a:extLst>
          </p:cNvPr>
          <p:cNvSpPr txBox="1"/>
          <p:nvPr/>
        </p:nvSpPr>
        <p:spPr>
          <a:xfrm>
            <a:off x="7227837" y="4393992"/>
            <a:ext cx="1608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FF0000"/>
                </a:solidFill>
              </a:rPr>
              <a:t>Semi-confined</a:t>
            </a:r>
            <a:r>
              <a:rPr lang="en-HK" b="1" dirty="0"/>
              <a:t> </a:t>
            </a:r>
          </a:p>
          <a:p>
            <a:r>
              <a:rPr lang="en-HK" b="1" dirty="0">
                <a:solidFill>
                  <a:srgbClr val="0606BA"/>
                </a:solidFill>
              </a:rPr>
              <a:t>Free-field</a:t>
            </a:r>
            <a:r>
              <a:rPr lang="en-HK" b="1" dirty="0"/>
              <a:t> </a:t>
            </a:r>
          </a:p>
          <a:p>
            <a:r>
              <a:rPr lang="en-HK" b="1" dirty="0">
                <a:solidFill>
                  <a:srgbClr val="00B050"/>
                </a:solidFill>
              </a:rPr>
              <a:t>Fully-confined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30755-F47D-4E60-8037-6A50EE3A8658}"/>
              </a:ext>
            </a:extLst>
          </p:cNvPr>
          <p:cNvSpPr txBox="1"/>
          <p:nvPr/>
        </p:nvSpPr>
        <p:spPr>
          <a:xfrm>
            <a:off x="640662" y="4519522"/>
            <a:ext cx="345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Terminal radial momentum of SN: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19A5F5-E9CF-8CEC-E168-A58F297AC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5" y="4855657"/>
            <a:ext cx="2881234" cy="597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0C3E9-DB3C-4A88-3339-75029EC42AE3}"/>
              </a:ext>
            </a:extLst>
          </p:cNvPr>
          <p:cNvSpPr txBox="1"/>
          <p:nvPr/>
        </p:nvSpPr>
        <p:spPr>
          <a:xfrm>
            <a:off x="4290839" y="5126384"/>
            <a:ext cx="148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Cioffi et al. (1988)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CD3CC-C5D1-9027-0016-39E5EB029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5" y="5459118"/>
            <a:ext cx="3362418" cy="5375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3E24DF-C802-371A-12B5-2304FFDA1A6F}"/>
              </a:ext>
            </a:extLst>
          </p:cNvPr>
          <p:cNvSpPr txBox="1"/>
          <p:nvPr/>
        </p:nvSpPr>
        <p:spPr>
          <a:xfrm>
            <a:off x="4290839" y="5512464"/>
            <a:ext cx="160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Kimm &amp; Cen (2014)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125344-1482-EE13-6B39-3D6059F5725E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22	Semi-confined Supernova in HII region bubbles									      Cheryl Lau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AFC8DA-18D6-6670-25F4-801FD39D8CE7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E77F6B-2712-EC58-A5D2-98FC82A1D9BB}"/>
              </a:ext>
            </a:extLst>
          </p:cNvPr>
          <p:cNvCxnSpPr/>
          <p:nvPr/>
        </p:nvCxnSpPr>
        <p:spPr>
          <a:xfrm>
            <a:off x="3611006" y="1916163"/>
            <a:ext cx="22306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91369B-0973-DAAC-67F4-56E8A1C6748E}"/>
              </a:ext>
            </a:extLst>
          </p:cNvPr>
          <p:cNvSpPr txBox="1"/>
          <p:nvPr/>
        </p:nvSpPr>
        <p:spPr>
          <a:xfrm>
            <a:off x="4337605" y="1585670"/>
            <a:ext cx="76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radius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C5BDD-3001-037F-EF6C-115A33E53B9A}"/>
              </a:ext>
            </a:extLst>
          </p:cNvPr>
          <p:cNvSpPr txBox="1"/>
          <p:nvPr/>
        </p:nvSpPr>
        <p:spPr>
          <a:xfrm>
            <a:off x="78657" y="2755352"/>
            <a:ext cx="1385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Radial momentum</a:t>
            </a:r>
          </a:p>
        </p:txBody>
      </p:sp>
    </p:spTree>
    <p:extLst>
      <p:ext uri="{BB962C8B-B14F-4D97-AF65-F5344CB8AC3E}">
        <p14:creationId xmlns:p14="http://schemas.microsoft.com/office/powerpoint/2010/main" val="3514561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FF723-2C6A-D5FE-DDFB-D3A8A4E83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692026" cy="1450757"/>
          </a:xfrm>
        </p:spPr>
        <p:txBody>
          <a:bodyPr/>
          <a:lstStyle/>
          <a:p>
            <a:r>
              <a:rPr lang="en-HK" dirty="0"/>
              <a:t>Turbulence in the outflow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ED9C4-ADE2-C280-7A79-2B00FD843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" b="-1"/>
          <a:stretch/>
        </p:blipFill>
        <p:spPr>
          <a:xfrm>
            <a:off x="1574532" y="2840138"/>
            <a:ext cx="5405463" cy="315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8714BE-7BB1-AD53-B41E-7C24C909D959}"/>
              </a:ext>
            </a:extLst>
          </p:cNvPr>
          <p:cNvSpPr txBox="1"/>
          <p:nvPr/>
        </p:nvSpPr>
        <p:spPr>
          <a:xfrm>
            <a:off x="7203615" y="1762262"/>
            <a:ext cx="160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FF0000"/>
                </a:solidFill>
              </a:rPr>
              <a:t>Semi-confined</a:t>
            </a:r>
            <a:r>
              <a:rPr lang="en-HK" b="1" dirty="0"/>
              <a:t> </a:t>
            </a:r>
          </a:p>
          <a:p>
            <a:r>
              <a:rPr lang="en-HK" b="1" dirty="0">
                <a:solidFill>
                  <a:srgbClr val="0606BA"/>
                </a:solidFill>
              </a:rPr>
              <a:t>Free-field</a:t>
            </a:r>
            <a:r>
              <a:rPr lang="en-HK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9DCDA-4DD1-F10B-268D-31D30BB84CBD}"/>
              </a:ext>
            </a:extLst>
          </p:cNvPr>
          <p:cNvSpPr txBox="1"/>
          <p:nvPr/>
        </p:nvSpPr>
        <p:spPr>
          <a:xfrm>
            <a:off x="5222286" y="1823818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b="1" dirty="0">
                <a:solidFill>
                  <a:srgbClr val="7030A0"/>
                </a:solidFill>
              </a:rPr>
              <a:t>Solid – compressive</a:t>
            </a:r>
          </a:p>
          <a:p>
            <a:r>
              <a:rPr lang="en-HK" sz="1600" b="1" dirty="0">
                <a:solidFill>
                  <a:srgbClr val="7030A0"/>
                </a:solidFill>
              </a:rPr>
              <a:t>Dashed – solenoidal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16393-F87C-FD8E-D297-001AEFCB6C0C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23	Semi-confined Supernova in HII region bubbles									      Cheryl Lau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E9354-9D77-0CF9-1065-18A853969A25}"/>
              </a:ext>
            </a:extLst>
          </p:cNvPr>
          <p:cNvSpPr txBox="1"/>
          <p:nvPr/>
        </p:nvSpPr>
        <p:spPr>
          <a:xfrm>
            <a:off x="78657" y="605141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 &amp; Bonnell (2025)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AEA3AB-A7D3-C793-FFC3-8172CBC0A4F6}"/>
              </a:ext>
            </a:extLst>
          </p:cNvPr>
          <p:cNvSpPr txBox="1"/>
          <p:nvPr/>
        </p:nvSpPr>
        <p:spPr>
          <a:xfrm>
            <a:off x="3301025" y="2518550"/>
            <a:ext cx="249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Kinetic energy spectrum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BE4D3-B36C-BB3D-CDE4-BAE5B070C6D6}"/>
              </a:ext>
            </a:extLst>
          </p:cNvPr>
          <p:cNvSpPr txBox="1"/>
          <p:nvPr/>
        </p:nvSpPr>
        <p:spPr>
          <a:xfrm>
            <a:off x="7103388" y="3306373"/>
            <a:ext cx="147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Post-shock region only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A8F85-3AEB-F01D-D0FB-168DE6FED3F7}"/>
              </a:ext>
            </a:extLst>
          </p:cNvPr>
          <p:cNvSpPr txBox="1"/>
          <p:nvPr/>
        </p:nvSpPr>
        <p:spPr>
          <a:xfrm>
            <a:off x="2369389" y="4779034"/>
            <a:ext cx="69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200" dirty="0"/>
              <a:t>Beyond </a:t>
            </a:r>
            <a:r>
              <a:rPr lang="en-HK" sz="1200" dirty="0" err="1"/>
              <a:t>resol</a:t>
            </a:r>
            <a:r>
              <a:rPr lang="en-HK" sz="1200" dirty="0"/>
              <a:t> limit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22B47-6A70-8E64-DFD5-792DCA13EF74}"/>
              </a:ext>
            </a:extLst>
          </p:cNvPr>
          <p:cNvSpPr txBox="1"/>
          <p:nvPr/>
        </p:nvSpPr>
        <p:spPr>
          <a:xfrm>
            <a:off x="6242649" y="4780146"/>
            <a:ext cx="69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200" dirty="0"/>
              <a:t>Beyond </a:t>
            </a:r>
            <a:r>
              <a:rPr lang="en-HK" sz="1200" dirty="0" err="1"/>
              <a:t>resol</a:t>
            </a:r>
            <a:r>
              <a:rPr lang="en-HK" sz="1200" dirty="0"/>
              <a:t> limit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D1A78-D0BE-E05C-4B4B-693F0A9390F2}"/>
              </a:ext>
            </a:extLst>
          </p:cNvPr>
          <p:cNvSpPr txBox="1"/>
          <p:nvPr/>
        </p:nvSpPr>
        <p:spPr>
          <a:xfrm>
            <a:off x="7203615" y="4879239"/>
            <a:ext cx="1541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C00000"/>
                </a:solidFill>
              </a:rPr>
              <a:t>A little higher at small length-scales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4582F2-7E23-9B85-A14E-9234CE9DEF39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6192263" y="4508740"/>
            <a:ext cx="1011352" cy="8321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937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E096D-87BC-7ECF-7885-12034914C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255C8-E4B3-C1D3-B3CF-8EAA8D38E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Findings so far…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72A41-ECBC-B67A-9CC2-CB3E42B25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Semi-confined SNe: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en-GB" dirty="0"/>
              <a:t>Sustain stronger perturbations – higher velocity and pressure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en-GB" dirty="0"/>
              <a:t>Deposit more kinetic energy and momentum at small scales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en-GB" dirty="0"/>
              <a:t>Sustain solenoidal turbulence behind the shock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H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C7492-1827-B1C2-D13E-96ED7F748075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24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788559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7E4B0-1112-7270-BBD2-EB4D2B3F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EA2CE-4BD9-B62E-564E-7C5EDBBB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Findings so far…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F0D0D-3A2A-31AF-0CAA-E5E9A5BCF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Semi-confined SNe: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en-GB" dirty="0"/>
              <a:t>Sustain stronger perturbations – higher velocity and pressure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en-GB" dirty="0"/>
              <a:t>Deposit more kinetic energy and momentum at small scales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en-GB" dirty="0"/>
              <a:t>Sustain solenoidal turbulence behind the shock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H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A486B-C2A3-23BA-A9D4-67808DF74D99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24	Semi-confined Supernova in HII region bubbles									      Cheryl Lau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A4C9C-9248-5421-595E-B0517F31CF66}"/>
              </a:ext>
            </a:extLst>
          </p:cNvPr>
          <p:cNvSpPr txBox="1"/>
          <p:nvPr/>
        </p:nvSpPr>
        <p:spPr>
          <a:xfrm>
            <a:off x="5740736" y="4708946"/>
            <a:ext cx="1911799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Possibly better for regulating SF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0E3358-219F-14F9-157A-EF8A2B6F2C02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772657" y="4014622"/>
            <a:ext cx="1968079" cy="101749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D138D9E-2614-306A-3FD5-C0B05E700BB7}"/>
              </a:ext>
            </a:extLst>
          </p:cNvPr>
          <p:cNvSpPr txBox="1"/>
          <p:nvPr/>
        </p:nvSpPr>
        <p:spPr>
          <a:xfrm>
            <a:off x="777240" y="5061240"/>
            <a:ext cx="395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We probably should account for partial confinement in 1-D sub-grid models!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E91D2-F1D5-CADA-FFCA-73D8BF1C3EF0}"/>
              </a:ext>
            </a:extLst>
          </p:cNvPr>
          <p:cNvSpPr txBox="1"/>
          <p:nvPr/>
        </p:nvSpPr>
        <p:spPr>
          <a:xfrm>
            <a:off x="6310736" y="2014728"/>
            <a:ext cx="254259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Higher dynamical impact on </a:t>
            </a:r>
            <a:r>
              <a:rPr lang="en-GB" b="1" dirty="0">
                <a:solidFill>
                  <a:srgbClr val="FF0000"/>
                </a:solidFill>
              </a:rPr>
              <a:t>local</a:t>
            </a:r>
            <a:r>
              <a:rPr lang="en-GB" dirty="0">
                <a:solidFill>
                  <a:srgbClr val="FF0000"/>
                </a:solidFill>
              </a:rPr>
              <a:t> environment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9D2F2-D19A-57E5-19AF-4336FE5CEB75}"/>
              </a:ext>
            </a:extLst>
          </p:cNvPr>
          <p:cNvSpPr txBox="1"/>
          <p:nvPr/>
        </p:nvSpPr>
        <p:spPr>
          <a:xfrm>
            <a:off x="6981802" y="3652853"/>
            <a:ext cx="1911798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Smaller supernova impact sizescale?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CFAF60-C256-007F-8D66-DF7B98615047}"/>
              </a:ext>
            </a:extLst>
          </p:cNvPr>
          <p:cNvCxnSpPr>
            <a:stCxn id="10" idx="1"/>
          </p:cNvCxnSpPr>
          <p:nvPr/>
        </p:nvCxnSpPr>
        <p:spPr>
          <a:xfrm flipH="1">
            <a:off x="5740736" y="2337894"/>
            <a:ext cx="570000" cy="417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0871A8-2ECE-ABC2-0694-579A8AD1D30C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6467412" y="3578877"/>
            <a:ext cx="514390" cy="397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260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4865-7D68-DF8D-A209-6D245668F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How can we turn this into a</a:t>
            </a:r>
            <a:br>
              <a:rPr lang="en-HK" dirty="0"/>
            </a:br>
            <a:r>
              <a:rPr lang="en-HK" dirty="0"/>
              <a:t>1-D model?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AD3722-BB57-EB14-EF8A-F448F284B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5646" r="58253" b="47734"/>
          <a:stretch/>
        </p:blipFill>
        <p:spPr>
          <a:xfrm>
            <a:off x="4502109" y="2449812"/>
            <a:ext cx="3585644" cy="3380216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AF76B6B-94A8-4ACB-948C-4A1A8F2D0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 r="1088"/>
          <a:stretch/>
        </p:blipFill>
        <p:spPr>
          <a:xfrm>
            <a:off x="687256" y="2498583"/>
            <a:ext cx="3640127" cy="3294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BBEFB-8EAD-85DE-FC23-101D4563E17D}"/>
              </a:ext>
            </a:extLst>
          </p:cNvPr>
          <p:cNvSpPr txBox="1"/>
          <p:nvPr/>
        </p:nvSpPr>
        <p:spPr>
          <a:xfrm>
            <a:off x="1712317" y="2080480"/>
            <a:ext cx="22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turbulent 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3AEE8-E18A-CAE9-566E-0D37B7C8A3EC}"/>
              </a:ext>
            </a:extLst>
          </p:cNvPr>
          <p:cNvSpPr txBox="1"/>
          <p:nvPr/>
        </p:nvSpPr>
        <p:spPr>
          <a:xfrm>
            <a:off x="4594860" y="2080480"/>
            <a:ext cx="394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homogenously turbulent medium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3B6D3-FBE6-D5BA-4CB0-9F70F21B0F7A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25	Semi-confined Supernova in HII region bubbles									      Cheryl Lau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F18AF-AE57-529F-A028-18583673786A}"/>
              </a:ext>
            </a:extLst>
          </p:cNvPr>
          <p:cNvSpPr txBox="1"/>
          <p:nvPr/>
        </p:nvSpPr>
        <p:spPr>
          <a:xfrm>
            <a:off x="62944" y="3105834"/>
            <a:ext cx="107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Outflow velocity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C892A-1A44-00D2-2E1A-C367DD2DA944}"/>
              </a:ext>
            </a:extLst>
          </p:cNvPr>
          <p:cNvSpPr txBox="1"/>
          <p:nvPr/>
        </p:nvSpPr>
        <p:spPr>
          <a:xfrm>
            <a:off x="4388265" y="5830028"/>
            <a:ext cx="4587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Mimic the local perturbation from cloud-confined SN</a:t>
            </a:r>
          </a:p>
        </p:txBody>
      </p:sp>
    </p:spTree>
    <p:extLst>
      <p:ext uri="{BB962C8B-B14F-4D97-AF65-F5344CB8AC3E}">
        <p14:creationId xmlns:p14="http://schemas.microsoft.com/office/powerpoint/2010/main" val="148262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0820A-F149-4B65-1B4F-89DF9BD90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SN models </a:t>
            </a:r>
            <a:endParaRPr lang="en-H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44CBA-F9FF-7383-4F17-165932CCC0A4}"/>
              </a:ext>
            </a:extLst>
          </p:cNvPr>
          <p:cNvSpPr txBox="1"/>
          <p:nvPr/>
        </p:nvSpPr>
        <p:spPr>
          <a:xfrm>
            <a:off x="6214425" y="1237550"/>
            <a:ext cx="109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(typically)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23FE3-7970-12FA-A286-AFD325A91AF6}"/>
              </a:ext>
            </a:extLst>
          </p:cNvPr>
          <p:cNvSpPr txBox="1"/>
          <p:nvPr/>
        </p:nvSpPr>
        <p:spPr>
          <a:xfrm>
            <a:off x="587829" y="1994003"/>
            <a:ext cx="3984171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Based on </a:t>
            </a:r>
            <a:r>
              <a:rPr lang="en-GB" b="1" dirty="0"/>
              <a:t>spherical blast wave </a:t>
            </a:r>
            <a:r>
              <a:rPr lang="en-GB" dirty="0"/>
              <a:t>solutions   (</a:t>
            </a:r>
            <a:r>
              <a:rPr lang="en-GB" dirty="0" err="1"/>
              <a:t>Sedov</a:t>
            </a:r>
            <a:r>
              <a:rPr lang="en-GB" dirty="0"/>
              <a:t>/Snowplough)</a:t>
            </a:r>
          </a:p>
          <a:p>
            <a:endParaRPr lang="en-GB" sz="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15955-C70C-8867-312A-9DAFECB3F153}"/>
              </a:ext>
            </a:extLst>
          </p:cNvPr>
          <p:cNvSpPr txBox="1"/>
          <p:nvPr/>
        </p:nvSpPr>
        <p:spPr>
          <a:xfrm>
            <a:off x="409303" y="5297447"/>
            <a:ext cx="3640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dirty="0"/>
              <a:t>+ cooling </a:t>
            </a:r>
          </a:p>
          <a:p>
            <a:pPr lvl="1"/>
            <a:r>
              <a:rPr lang="en-GB" dirty="0"/>
              <a:t>+ stellar models ….. etc.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D262F0-320D-AFDA-8F29-629C9F3DE2C7}"/>
              </a:ext>
            </a:extLst>
          </p:cNvPr>
          <p:cNvSpPr/>
          <p:nvPr/>
        </p:nvSpPr>
        <p:spPr>
          <a:xfrm>
            <a:off x="1226476" y="2705145"/>
            <a:ext cx="2993572" cy="2369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9FDFE-BB26-452A-D387-F8F70C73251F}"/>
              </a:ext>
            </a:extLst>
          </p:cNvPr>
          <p:cNvSpPr/>
          <p:nvPr/>
        </p:nvSpPr>
        <p:spPr>
          <a:xfrm>
            <a:off x="5303750" y="2711024"/>
            <a:ext cx="2993572" cy="2369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95FA87-3D2F-3A51-330D-9A3939AF11B7}"/>
              </a:ext>
            </a:extLst>
          </p:cNvPr>
          <p:cNvSpPr txBox="1"/>
          <p:nvPr/>
        </p:nvSpPr>
        <p:spPr>
          <a:xfrm>
            <a:off x="4686531" y="2172684"/>
            <a:ext cx="4228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dirty="0"/>
              <a:t>+ Interaction with </a:t>
            </a:r>
            <a:r>
              <a:rPr lang="en-GB" b="1" dirty="0"/>
              <a:t>pre-SN feedback </a:t>
            </a:r>
            <a:r>
              <a:rPr lang="en-GB" dirty="0"/>
              <a:t>bubble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E94E20-C064-9E04-8768-9FA698878C44}"/>
              </a:ext>
            </a:extLst>
          </p:cNvPr>
          <p:cNvSpPr/>
          <p:nvPr/>
        </p:nvSpPr>
        <p:spPr>
          <a:xfrm>
            <a:off x="6175846" y="3240225"/>
            <a:ext cx="1249380" cy="124897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F25EB8-6DFB-66F9-7823-CB35B5CA1B41}"/>
              </a:ext>
            </a:extLst>
          </p:cNvPr>
          <p:cNvSpPr/>
          <p:nvPr/>
        </p:nvSpPr>
        <p:spPr>
          <a:xfrm>
            <a:off x="6134618" y="3181745"/>
            <a:ext cx="1334813" cy="136012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E0D9A3-78F3-0773-8EB9-918715CA1253}"/>
              </a:ext>
            </a:extLst>
          </p:cNvPr>
          <p:cNvSpPr/>
          <p:nvPr/>
        </p:nvSpPr>
        <p:spPr>
          <a:xfrm>
            <a:off x="6220051" y="3277174"/>
            <a:ext cx="1160971" cy="116926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17416A-DD91-FA05-4410-B2729E272068}"/>
              </a:ext>
            </a:extLst>
          </p:cNvPr>
          <p:cNvCxnSpPr>
            <a:cxnSpLocks/>
          </p:cNvCxnSpPr>
          <p:nvPr/>
        </p:nvCxnSpPr>
        <p:spPr>
          <a:xfrm flipV="1">
            <a:off x="6925136" y="3197464"/>
            <a:ext cx="585523" cy="55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E546B8-7712-07D5-786A-B3B4C06962DD}"/>
              </a:ext>
            </a:extLst>
          </p:cNvPr>
          <p:cNvCxnSpPr>
            <a:cxnSpLocks/>
          </p:cNvCxnSpPr>
          <p:nvPr/>
        </p:nvCxnSpPr>
        <p:spPr>
          <a:xfrm>
            <a:off x="6935289" y="4007671"/>
            <a:ext cx="531165" cy="510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9A8D65-9D74-F30B-A55F-8D1FD587E2BC}"/>
              </a:ext>
            </a:extLst>
          </p:cNvPr>
          <p:cNvCxnSpPr>
            <a:cxnSpLocks/>
          </p:cNvCxnSpPr>
          <p:nvPr/>
        </p:nvCxnSpPr>
        <p:spPr>
          <a:xfrm flipH="1" flipV="1">
            <a:off x="6093390" y="3211471"/>
            <a:ext cx="582546" cy="541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844EA9-F6C3-E95D-4D87-36B1249290C8}"/>
              </a:ext>
            </a:extLst>
          </p:cNvPr>
          <p:cNvCxnSpPr>
            <a:cxnSpLocks/>
          </p:cNvCxnSpPr>
          <p:nvPr/>
        </p:nvCxnSpPr>
        <p:spPr>
          <a:xfrm flipH="1">
            <a:off x="6093390" y="3979116"/>
            <a:ext cx="582546" cy="56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1E459202-5F35-2691-1E38-06299A8E670F}"/>
              </a:ext>
            </a:extLst>
          </p:cNvPr>
          <p:cNvSpPr/>
          <p:nvPr/>
        </p:nvSpPr>
        <p:spPr>
          <a:xfrm>
            <a:off x="2544986" y="3673241"/>
            <a:ext cx="356552" cy="432997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EC3BA6-4F6F-457C-B7EB-04B6C67EB025}"/>
              </a:ext>
            </a:extLst>
          </p:cNvPr>
          <p:cNvCxnSpPr>
            <a:cxnSpLocks/>
          </p:cNvCxnSpPr>
          <p:nvPr/>
        </p:nvCxnSpPr>
        <p:spPr>
          <a:xfrm flipH="1" flipV="1">
            <a:off x="1947086" y="3216931"/>
            <a:ext cx="544295" cy="50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C97D71-E441-EE05-0A81-1322AE575CAD}"/>
              </a:ext>
            </a:extLst>
          </p:cNvPr>
          <p:cNvCxnSpPr>
            <a:cxnSpLocks/>
          </p:cNvCxnSpPr>
          <p:nvPr/>
        </p:nvCxnSpPr>
        <p:spPr>
          <a:xfrm flipV="1">
            <a:off x="2901538" y="3180768"/>
            <a:ext cx="585523" cy="55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B62152-13E1-44BE-8B3E-E57DDF589CE6}"/>
              </a:ext>
            </a:extLst>
          </p:cNvPr>
          <p:cNvCxnSpPr>
            <a:cxnSpLocks/>
          </p:cNvCxnSpPr>
          <p:nvPr/>
        </p:nvCxnSpPr>
        <p:spPr>
          <a:xfrm>
            <a:off x="2928717" y="4034118"/>
            <a:ext cx="531165" cy="510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7816E9-745E-13B3-8394-1C25EC856827}"/>
              </a:ext>
            </a:extLst>
          </p:cNvPr>
          <p:cNvCxnSpPr>
            <a:cxnSpLocks/>
          </p:cNvCxnSpPr>
          <p:nvPr/>
        </p:nvCxnSpPr>
        <p:spPr>
          <a:xfrm flipH="1">
            <a:off x="1879507" y="4037598"/>
            <a:ext cx="589771" cy="541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1A940F69-7EE6-04EC-1178-680FC9C9059F}"/>
              </a:ext>
            </a:extLst>
          </p:cNvPr>
          <p:cNvSpPr/>
          <p:nvPr/>
        </p:nvSpPr>
        <p:spPr>
          <a:xfrm>
            <a:off x="6622260" y="3679120"/>
            <a:ext cx="356552" cy="432997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DB690-85CA-DADF-0DEA-3C404CE9C5A5}"/>
              </a:ext>
            </a:extLst>
          </p:cNvPr>
          <p:cNvSpPr txBox="1"/>
          <p:nvPr/>
        </p:nvSpPr>
        <p:spPr>
          <a:xfrm>
            <a:off x="5131896" y="5181603"/>
            <a:ext cx="369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E.g. Wind-blown bubbles, HII regions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01E976-FEF5-C913-6D37-9353C4D0A7B6}"/>
              </a:ext>
            </a:extLst>
          </p:cNvPr>
          <p:cNvSpPr txBox="1"/>
          <p:nvPr/>
        </p:nvSpPr>
        <p:spPr>
          <a:xfrm>
            <a:off x="5327955" y="4552861"/>
            <a:ext cx="1160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Modified environment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145115-601E-0527-EE13-07584155E253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3	Semi-confined Supernova in HII region bubbles									      Cheryl Lau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5674D9-AADB-E48A-582B-EEEC88BB414F}"/>
              </a:ext>
            </a:extLst>
          </p:cNvPr>
          <p:cNvSpPr txBox="1"/>
          <p:nvPr/>
        </p:nvSpPr>
        <p:spPr>
          <a:xfrm rot="21302960">
            <a:off x="5355817" y="577411"/>
            <a:ext cx="147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For sub-grids!</a:t>
            </a:r>
          </a:p>
        </p:txBody>
      </p:sp>
    </p:spTree>
    <p:extLst>
      <p:ext uri="{BB962C8B-B14F-4D97-AF65-F5344CB8AC3E}">
        <p14:creationId xmlns:p14="http://schemas.microsoft.com/office/powerpoint/2010/main" val="156743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FC85B-CB5A-C73E-F8A8-3ADD65829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D90CC-C1C2-91F3-96C3-3A9CA7CF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How can we turn this into a</a:t>
            </a:r>
            <a:br>
              <a:rPr lang="en-HK" dirty="0"/>
            </a:br>
            <a:r>
              <a:rPr lang="en-HK" dirty="0"/>
              <a:t>1-D model?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90902-F7AB-DD38-1B4A-CCD589C1D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5646" r="58253" b="47734"/>
          <a:stretch/>
        </p:blipFill>
        <p:spPr>
          <a:xfrm>
            <a:off x="4502109" y="2449812"/>
            <a:ext cx="3585644" cy="3380216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3B9FC48-4E51-6709-D3CB-89BB0A5D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 r="1088"/>
          <a:stretch/>
        </p:blipFill>
        <p:spPr>
          <a:xfrm>
            <a:off x="687256" y="2498583"/>
            <a:ext cx="3640127" cy="3294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2C989-8931-48C5-091A-A16A1E2E39B5}"/>
              </a:ext>
            </a:extLst>
          </p:cNvPr>
          <p:cNvSpPr txBox="1"/>
          <p:nvPr/>
        </p:nvSpPr>
        <p:spPr>
          <a:xfrm>
            <a:off x="1712317" y="2080480"/>
            <a:ext cx="22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turbulent cloud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17949-57F8-5C1B-B4A4-AC0A51CEE5EE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25	Semi-confined Supernova in HII region bubbles									      Cheryl Lau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88692-0CB8-D59D-CB21-A2218CB3F9C1}"/>
              </a:ext>
            </a:extLst>
          </p:cNvPr>
          <p:cNvSpPr txBox="1"/>
          <p:nvPr/>
        </p:nvSpPr>
        <p:spPr>
          <a:xfrm>
            <a:off x="5493262" y="3752165"/>
            <a:ext cx="216699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2060"/>
                </a:solidFill>
              </a:rPr>
              <a:t>Not for every density or every </a:t>
            </a:r>
            <a:r>
              <a:rPr lang="en-HK" dirty="0" err="1">
                <a:solidFill>
                  <a:srgbClr val="002060"/>
                </a:solidFill>
              </a:rPr>
              <a:t>clumpiness</a:t>
            </a:r>
            <a:endParaRPr lang="en-HK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30FFE-63BB-05F3-5B3F-FBD9CDDFADA8}"/>
              </a:ext>
            </a:extLst>
          </p:cNvPr>
          <p:cNvSpPr txBox="1"/>
          <p:nvPr/>
        </p:nvSpPr>
        <p:spPr>
          <a:xfrm>
            <a:off x="62944" y="3105834"/>
            <a:ext cx="107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Outflow velocity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2DDC35-0EE0-1709-9549-65334A0ACE61}"/>
              </a:ext>
            </a:extLst>
          </p:cNvPr>
          <p:cNvSpPr txBox="1"/>
          <p:nvPr/>
        </p:nvSpPr>
        <p:spPr>
          <a:xfrm>
            <a:off x="4594860" y="2080480"/>
            <a:ext cx="394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homogenously turbulent medium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590F5F-89B6-5D83-ADAD-59CEC85776A0}"/>
              </a:ext>
            </a:extLst>
          </p:cNvPr>
          <p:cNvSpPr txBox="1"/>
          <p:nvPr/>
        </p:nvSpPr>
        <p:spPr>
          <a:xfrm>
            <a:off x="4388265" y="5830028"/>
            <a:ext cx="4587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Mimic the local perturbation from cloud-confined SN</a:t>
            </a:r>
          </a:p>
        </p:txBody>
      </p:sp>
    </p:spTree>
    <p:extLst>
      <p:ext uri="{BB962C8B-B14F-4D97-AF65-F5344CB8AC3E}">
        <p14:creationId xmlns:p14="http://schemas.microsoft.com/office/powerpoint/2010/main" val="3189473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4B8F-AE58-1B54-02B1-F6B0F4B8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76A79-7A1F-18F7-5A0E-9D287D30C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2037628"/>
            <a:ext cx="7543801" cy="4023360"/>
          </a:xfrm>
        </p:spPr>
        <p:txBody>
          <a:bodyPr/>
          <a:lstStyle/>
          <a:p>
            <a:pPr marL="357188" indent="-357188">
              <a:buFont typeface="Wingdings" panose="05000000000000000000" pitchFamily="2" charset="2"/>
              <a:buChar char="v"/>
            </a:pPr>
            <a:r>
              <a:rPr lang="en-GB" dirty="0"/>
              <a:t>SN energy from cloud usually leaves preferentially through the low-density channels, largely not a 1-D problem </a:t>
            </a:r>
          </a:p>
          <a:p>
            <a:pPr marL="357188" indent="-357188">
              <a:buFont typeface="Wingdings" panose="05000000000000000000" pitchFamily="2" charset="2"/>
              <a:buChar char="v"/>
            </a:pPr>
            <a:r>
              <a:rPr lang="en-GB" dirty="0"/>
              <a:t>Analytical models for interior explosions can describe this scenario </a:t>
            </a:r>
          </a:p>
          <a:p>
            <a:pPr marL="357188" indent="-357188">
              <a:buFont typeface="Wingdings" panose="05000000000000000000" pitchFamily="2" charset="2"/>
              <a:buChar char="v"/>
            </a:pPr>
            <a:r>
              <a:rPr lang="en-GB" dirty="0"/>
              <a:t>Semi-confined SNe produce higher outflow velocity from bubble</a:t>
            </a:r>
          </a:p>
          <a:p>
            <a:pPr marL="357188" indent="-357188">
              <a:buFont typeface="Wingdings" panose="05000000000000000000" pitchFamily="2" charset="2"/>
              <a:buChar char="v"/>
            </a:pPr>
            <a:r>
              <a:rPr lang="en-GB" dirty="0"/>
              <a:t>Semi-confined SNe make stronger perturbation and larger energy/momentum deposition at small-scale environment </a:t>
            </a:r>
          </a:p>
          <a:p>
            <a:pPr marL="357188" indent="-357188">
              <a:buFont typeface="Wingdings" panose="05000000000000000000" pitchFamily="2" charset="2"/>
              <a:buChar char="v"/>
            </a:pPr>
            <a:r>
              <a:rPr lang="en-GB" dirty="0"/>
              <a:t>Using clumpy medium for SN models may be the solution</a:t>
            </a:r>
            <a:endParaRPr lang="en-H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9DF66-0BD0-1201-BE8B-A2A8E562234E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26	Semi-confined Supernova in HII region bubbles									      Cheryl Lau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923DD-8EC4-FF3E-B37C-DEEE708C5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0" y="4923611"/>
            <a:ext cx="1216584" cy="1245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F82D83-043F-3A7B-8A1F-F324911AD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57" y="4994473"/>
            <a:ext cx="1216584" cy="124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67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763A6-1F30-1FDA-299E-3B56ABE07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57A4F-A28B-747D-67B6-8CEFF6E56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49453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28C3C-9C9C-CB75-FE08-994D7A44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Collision of SN on cavity shell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F1A64-C7C3-9BC5-B430-62F0BD19F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37" y="2015331"/>
            <a:ext cx="5848393" cy="4000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5943DF-A78B-1D47-9416-519C15B4FB38}"/>
              </a:ext>
            </a:extLst>
          </p:cNvPr>
          <p:cNvSpPr txBox="1"/>
          <p:nvPr/>
        </p:nvSpPr>
        <p:spPr>
          <a:xfrm>
            <a:off x="483079" y="2944483"/>
            <a:ext cx="1759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Cavity radius traced by density and IE gradients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CF27A-3744-7F12-0072-D1D1A70E978B}"/>
              </a:ext>
            </a:extLst>
          </p:cNvPr>
          <p:cNvSpPr txBox="1"/>
          <p:nvPr/>
        </p:nvSpPr>
        <p:spPr>
          <a:xfrm>
            <a:off x="557842" y="494006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Adiabatic run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8A351-AF65-255A-F08E-F34C896EB629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989033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7B30-BE67-3C09-2B55-CC73B82C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Collision of SN on cavity shell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8CA1A-D4E8-A583-64A3-543729975875}"/>
              </a:ext>
            </a:extLst>
          </p:cNvPr>
          <p:cNvSpPr txBox="1"/>
          <p:nvPr/>
        </p:nvSpPr>
        <p:spPr>
          <a:xfrm>
            <a:off x="483079" y="2944483"/>
            <a:ext cx="1759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Cavity radius traced by density and IE gradients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79FDB-B3A8-3773-8D73-E231B07BE275}"/>
              </a:ext>
            </a:extLst>
          </p:cNvPr>
          <p:cNvSpPr txBox="1"/>
          <p:nvPr/>
        </p:nvSpPr>
        <p:spPr>
          <a:xfrm>
            <a:off x="557842" y="4940060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Cooling run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A4160-D3AC-345A-0AFA-7E2FD9122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47" y="2039145"/>
            <a:ext cx="5591216" cy="3952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67B6EF-18BC-B199-268D-4C4DBB0AF817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3537157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73A3E-04EF-0C63-B907-459BA616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Cooling at a similar rate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7BDF592-2514-F921-44A4-2758E4736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0" y="2836249"/>
            <a:ext cx="8848819" cy="209374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53B3D-C8AC-0B60-E797-AD7BF897B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0" y="2490159"/>
            <a:ext cx="8879378" cy="346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7B9FE2-C3B9-B06D-BE9D-E9B916EB0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2" y="5040758"/>
            <a:ext cx="9144000" cy="235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7885E-7B4C-923F-8863-A2BE06822F31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2177921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97DC-D72F-B046-A799-7561B24C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Molecular clouds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B7785E-A2A6-54BB-B657-F8313F259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09" y="1754586"/>
            <a:ext cx="4555619" cy="454856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6E2AD6-74C2-A27C-766B-6B71A890C0BC}"/>
              </a:ext>
            </a:extLst>
          </p:cNvPr>
          <p:cNvCxnSpPr/>
          <p:nvPr/>
        </p:nvCxnSpPr>
        <p:spPr>
          <a:xfrm>
            <a:off x="891396" y="2202611"/>
            <a:ext cx="10466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6719AC-9FE2-96E3-1E79-48A83DDEE1B1}"/>
              </a:ext>
            </a:extLst>
          </p:cNvPr>
          <p:cNvSpPr txBox="1"/>
          <p:nvPr/>
        </p:nvSpPr>
        <p:spPr>
          <a:xfrm>
            <a:off x="980959" y="183327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rgbClr val="00B0F0"/>
                </a:solidFill>
              </a:rPr>
              <a:t>density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399A05-3A51-066A-7472-FCFB5CAF3D00}"/>
              </a:ext>
            </a:extLst>
          </p:cNvPr>
          <p:cNvCxnSpPr/>
          <p:nvPr/>
        </p:nvCxnSpPr>
        <p:spPr>
          <a:xfrm>
            <a:off x="980959" y="2524664"/>
            <a:ext cx="0" cy="839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FA4D5E4-B593-F993-C7CE-EA4E1D6CDB56}"/>
              </a:ext>
            </a:extLst>
          </p:cNvPr>
          <p:cNvSpPr txBox="1"/>
          <p:nvPr/>
        </p:nvSpPr>
        <p:spPr>
          <a:xfrm>
            <a:off x="316303" y="2667861"/>
            <a:ext cx="66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B0F0"/>
                </a:solidFill>
              </a:rPr>
              <a:t>Virial ratio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3D9CA-07DA-B5AE-21B7-2B744FC5BC34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716514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AB1AF-35F0-84CF-9578-F2F53A61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HII region in molecular clouds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E7A1E-E5B8-C3CD-EB31-181364F59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35" y="1863516"/>
            <a:ext cx="5382237" cy="446827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9E8C1-C474-52D0-CF0C-AD52E0ABFC9D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2557689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4A618-FF0D-676D-1924-E2FB15F1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Kinetic energies</a:t>
            </a:r>
            <a:br>
              <a:rPr lang="en-HK" dirty="0"/>
            </a:br>
            <a:r>
              <a:rPr lang="en-HK" dirty="0"/>
              <a:t>seen from SN progenitor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F8D186-FEE4-E23F-E313-9F980841B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4" y="2253001"/>
            <a:ext cx="7543800" cy="37420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636D60-0A6C-E4F1-5538-6C701CEFDF42}"/>
              </a:ext>
            </a:extLst>
          </p:cNvPr>
          <p:cNvSpPr txBox="1"/>
          <p:nvPr/>
        </p:nvSpPr>
        <p:spPr>
          <a:xfrm>
            <a:off x="211296" y="2364627"/>
            <a:ext cx="113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70C0"/>
                </a:solidFill>
              </a:rPr>
              <a:t>Before SN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596DB-A125-CE9E-7757-4CF9FDF3399A}"/>
              </a:ext>
            </a:extLst>
          </p:cNvPr>
          <p:cNvSpPr txBox="1"/>
          <p:nvPr/>
        </p:nvSpPr>
        <p:spPr>
          <a:xfrm>
            <a:off x="231087" y="4399541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70C0"/>
                </a:solidFill>
              </a:rPr>
              <a:t>After 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8B137-31C2-12DA-772D-60750EB24DFC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3648612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E312-5D86-39B4-74D8-51A00C78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Turbulent free-field cases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5CA49A-3A67-47DA-D568-3EE8AB3D3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058844"/>
            <a:ext cx="7543800" cy="39656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CA2B2-3024-66B4-7992-E490A5289B27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66403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A15CF-0FFD-5BDB-2F29-8D99E746E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3B118-8966-CB75-0EC3-CDEEFD1E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SN models </a:t>
            </a:r>
            <a:endParaRPr lang="en-H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17375-F7A2-75C3-30D8-52722D718349}"/>
              </a:ext>
            </a:extLst>
          </p:cNvPr>
          <p:cNvSpPr txBox="1"/>
          <p:nvPr/>
        </p:nvSpPr>
        <p:spPr>
          <a:xfrm>
            <a:off x="587829" y="1994003"/>
            <a:ext cx="3984171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Based on </a:t>
            </a:r>
            <a:r>
              <a:rPr lang="en-GB" b="1" dirty="0"/>
              <a:t>spherical blast wave </a:t>
            </a:r>
            <a:r>
              <a:rPr lang="en-GB" dirty="0"/>
              <a:t>solutions   (</a:t>
            </a:r>
            <a:r>
              <a:rPr lang="en-GB" dirty="0" err="1"/>
              <a:t>Sedov</a:t>
            </a:r>
            <a:r>
              <a:rPr lang="en-GB" dirty="0"/>
              <a:t>/Snowplough)</a:t>
            </a:r>
          </a:p>
          <a:p>
            <a:endParaRPr lang="en-GB" sz="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3F73F-D5C3-9BC7-1411-2EFDBDF90648}"/>
              </a:ext>
            </a:extLst>
          </p:cNvPr>
          <p:cNvSpPr txBox="1"/>
          <p:nvPr/>
        </p:nvSpPr>
        <p:spPr>
          <a:xfrm>
            <a:off x="409303" y="5297447"/>
            <a:ext cx="3640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dirty="0"/>
              <a:t>+ cooling </a:t>
            </a:r>
          </a:p>
          <a:p>
            <a:pPr lvl="1"/>
            <a:r>
              <a:rPr lang="en-GB" dirty="0"/>
              <a:t>+ stellar models ….. etc.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83547-BAE1-4D2F-B138-3D6D70457940}"/>
              </a:ext>
            </a:extLst>
          </p:cNvPr>
          <p:cNvSpPr/>
          <p:nvPr/>
        </p:nvSpPr>
        <p:spPr>
          <a:xfrm>
            <a:off x="1226476" y="2705145"/>
            <a:ext cx="2993572" cy="2369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9304AE-3653-2CB6-FD9F-28BFC726F2DE}"/>
              </a:ext>
            </a:extLst>
          </p:cNvPr>
          <p:cNvSpPr/>
          <p:nvPr/>
        </p:nvSpPr>
        <p:spPr>
          <a:xfrm>
            <a:off x="5303750" y="2711024"/>
            <a:ext cx="2993572" cy="2369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DF8C5-8348-BA2C-75EF-84175766F0BD}"/>
              </a:ext>
            </a:extLst>
          </p:cNvPr>
          <p:cNvSpPr txBox="1"/>
          <p:nvPr/>
        </p:nvSpPr>
        <p:spPr>
          <a:xfrm>
            <a:off x="4686531" y="2172684"/>
            <a:ext cx="4228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dirty="0"/>
              <a:t>+ Interaction with </a:t>
            </a:r>
            <a:r>
              <a:rPr lang="en-GB" b="1" dirty="0"/>
              <a:t>pre-SN feedback </a:t>
            </a:r>
            <a:r>
              <a:rPr lang="en-GB" dirty="0"/>
              <a:t>bubble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F4735B-B665-0CA0-BE56-14F014EF0213}"/>
              </a:ext>
            </a:extLst>
          </p:cNvPr>
          <p:cNvSpPr/>
          <p:nvPr/>
        </p:nvSpPr>
        <p:spPr>
          <a:xfrm>
            <a:off x="6175846" y="3240225"/>
            <a:ext cx="1249380" cy="124897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22F86C-AD2A-DA6B-C113-B38D3E9226A6}"/>
              </a:ext>
            </a:extLst>
          </p:cNvPr>
          <p:cNvSpPr/>
          <p:nvPr/>
        </p:nvSpPr>
        <p:spPr>
          <a:xfrm>
            <a:off x="6134618" y="3181745"/>
            <a:ext cx="1334813" cy="136012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C463F1-842F-3A60-922D-7822867515A6}"/>
              </a:ext>
            </a:extLst>
          </p:cNvPr>
          <p:cNvSpPr/>
          <p:nvPr/>
        </p:nvSpPr>
        <p:spPr>
          <a:xfrm>
            <a:off x="6220051" y="3277174"/>
            <a:ext cx="1160971" cy="116926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7B6102-4A5F-A600-296E-3B860AC12F9D}"/>
              </a:ext>
            </a:extLst>
          </p:cNvPr>
          <p:cNvCxnSpPr>
            <a:cxnSpLocks/>
          </p:cNvCxnSpPr>
          <p:nvPr/>
        </p:nvCxnSpPr>
        <p:spPr>
          <a:xfrm flipV="1">
            <a:off x="6925136" y="3197464"/>
            <a:ext cx="585523" cy="55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8E38DF-9571-B469-266F-C0F6AE44DB7B}"/>
              </a:ext>
            </a:extLst>
          </p:cNvPr>
          <p:cNvCxnSpPr>
            <a:cxnSpLocks/>
          </p:cNvCxnSpPr>
          <p:nvPr/>
        </p:nvCxnSpPr>
        <p:spPr>
          <a:xfrm>
            <a:off x="6935289" y="4007671"/>
            <a:ext cx="531165" cy="510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393C60-9A14-1965-1048-A00D7482591C}"/>
              </a:ext>
            </a:extLst>
          </p:cNvPr>
          <p:cNvCxnSpPr>
            <a:cxnSpLocks/>
          </p:cNvCxnSpPr>
          <p:nvPr/>
        </p:nvCxnSpPr>
        <p:spPr>
          <a:xfrm flipH="1" flipV="1">
            <a:off x="6093390" y="3211471"/>
            <a:ext cx="582546" cy="541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BF1761-59FF-2034-361A-3515E626E3EF}"/>
              </a:ext>
            </a:extLst>
          </p:cNvPr>
          <p:cNvCxnSpPr>
            <a:cxnSpLocks/>
          </p:cNvCxnSpPr>
          <p:nvPr/>
        </p:nvCxnSpPr>
        <p:spPr>
          <a:xfrm flipH="1">
            <a:off x="6093390" y="3979116"/>
            <a:ext cx="582546" cy="56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DA349C44-9CD6-72DA-311A-A53AF5226085}"/>
              </a:ext>
            </a:extLst>
          </p:cNvPr>
          <p:cNvSpPr/>
          <p:nvPr/>
        </p:nvSpPr>
        <p:spPr>
          <a:xfrm>
            <a:off x="2544986" y="3673241"/>
            <a:ext cx="356552" cy="432997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478C0D-8447-A5DA-C86F-4E739646C473}"/>
              </a:ext>
            </a:extLst>
          </p:cNvPr>
          <p:cNvCxnSpPr>
            <a:cxnSpLocks/>
          </p:cNvCxnSpPr>
          <p:nvPr/>
        </p:nvCxnSpPr>
        <p:spPr>
          <a:xfrm flipH="1" flipV="1">
            <a:off x="1947086" y="3216931"/>
            <a:ext cx="544295" cy="50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C9C50D-D0E8-2E77-8813-C9F3C153D683}"/>
              </a:ext>
            </a:extLst>
          </p:cNvPr>
          <p:cNvCxnSpPr>
            <a:cxnSpLocks/>
          </p:cNvCxnSpPr>
          <p:nvPr/>
        </p:nvCxnSpPr>
        <p:spPr>
          <a:xfrm flipV="1">
            <a:off x="2901538" y="3180768"/>
            <a:ext cx="585523" cy="55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989232-9151-706E-B633-704D47E6651A}"/>
              </a:ext>
            </a:extLst>
          </p:cNvPr>
          <p:cNvCxnSpPr>
            <a:cxnSpLocks/>
          </p:cNvCxnSpPr>
          <p:nvPr/>
        </p:nvCxnSpPr>
        <p:spPr>
          <a:xfrm>
            <a:off x="2928717" y="4034118"/>
            <a:ext cx="531165" cy="510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248BEF-8F10-5293-3A70-16DBBF082488}"/>
              </a:ext>
            </a:extLst>
          </p:cNvPr>
          <p:cNvCxnSpPr>
            <a:cxnSpLocks/>
          </p:cNvCxnSpPr>
          <p:nvPr/>
        </p:nvCxnSpPr>
        <p:spPr>
          <a:xfrm flipH="1">
            <a:off x="1879507" y="4037598"/>
            <a:ext cx="589771" cy="541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E6664A25-1D68-7FE2-BC13-232605C35BE2}"/>
              </a:ext>
            </a:extLst>
          </p:cNvPr>
          <p:cNvSpPr/>
          <p:nvPr/>
        </p:nvSpPr>
        <p:spPr>
          <a:xfrm>
            <a:off x="6622260" y="3679120"/>
            <a:ext cx="356552" cy="432997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C4C98-EC2F-8EC2-B5CC-C3ABC8F6964E}"/>
              </a:ext>
            </a:extLst>
          </p:cNvPr>
          <p:cNvSpPr txBox="1"/>
          <p:nvPr/>
        </p:nvSpPr>
        <p:spPr>
          <a:xfrm>
            <a:off x="5131896" y="5181603"/>
            <a:ext cx="369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E.g. Wind-blown bubbles, HII regions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883969-D372-E6C9-2C03-4EBA003F4EC2}"/>
              </a:ext>
            </a:extLst>
          </p:cNvPr>
          <p:cNvSpPr txBox="1"/>
          <p:nvPr/>
        </p:nvSpPr>
        <p:spPr>
          <a:xfrm>
            <a:off x="5327955" y="4552861"/>
            <a:ext cx="1160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Modified environment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C506-DA43-02E6-8EAF-5F857FDD88C8}"/>
              </a:ext>
            </a:extLst>
          </p:cNvPr>
          <p:cNvSpPr txBox="1"/>
          <p:nvPr/>
        </p:nvSpPr>
        <p:spPr>
          <a:xfrm>
            <a:off x="2219233" y="3104909"/>
            <a:ext cx="4659609" cy="156966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But most are 1-D</a:t>
            </a:r>
          </a:p>
          <a:p>
            <a:r>
              <a:rPr lang="en-GB" sz="2400" dirty="0">
                <a:solidFill>
                  <a:srgbClr val="FF0000"/>
                </a:solidFill>
              </a:rPr>
              <a:t>Assumes spherical symmetry; 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or</a:t>
            </a:r>
          </a:p>
          <a:p>
            <a:r>
              <a:rPr lang="en-GB" sz="2400" dirty="0">
                <a:solidFill>
                  <a:srgbClr val="C00000"/>
                </a:solidFill>
              </a:rPr>
              <a:t>Injected in homogeneous / </a:t>
            </a:r>
          </a:p>
          <a:p>
            <a:r>
              <a:rPr lang="en-GB" sz="2400" dirty="0">
                <a:solidFill>
                  <a:srgbClr val="C00000"/>
                </a:solidFill>
              </a:rPr>
              <a:t>homogeneously turbulent mediums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C82C83-0297-E054-8E9A-8AAD8D960E99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3	Semi-confined Supernova in HII region bubbles 									      Cheryl Lau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6E4F2A-EDD8-4BED-AC2F-8E24E6A429FB}"/>
              </a:ext>
            </a:extLst>
          </p:cNvPr>
          <p:cNvSpPr txBox="1"/>
          <p:nvPr/>
        </p:nvSpPr>
        <p:spPr>
          <a:xfrm>
            <a:off x="6214425" y="1237550"/>
            <a:ext cx="109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(typically)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2058CD-1DEE-EC77-CAA0-0EE4E29C7EC6}"/>
              </a:ext>
            </a:extLst>
          </p:cNvPr>
          <p:cNvSpPr txBox="1"/>
          <p:nvPr/>
        </p:nvSpPr>
        <p:spPr>
          <a:xfrm rot="21302960">
            <a:off x="5355817" y="577411"/>
            <a:ext cx="147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For sub-grids!</a:t>
            </a:r>
          </a:p>
        </p:txBody>
      </p:sp>
    </p:spTree>
    <p:extLst>
      <p:ext uri="{BB962C8B-B14F-4D97-AF65-F5344CB8AC3E}">
        <p14:creationId xmlns:p14="http://schemas.microsoft.com/office/powerpoint/2010/main" val="1141361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C192-0DC5-A319-6579-676A1688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Kicks by SNe in turbulent cloud vs turbulent free-field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74A19B-7AEB-E4E2-9767-C1EDE99A5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887398"/>
            <a:ext cx="7543800" cy="39404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F2CEFD-B63B-2E25-4049-606A1E5E1DCA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2286168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CABFD-06E9-41BF-FA5F-CF27E3FB1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How can we turn this into a</a:t>
            </a:r>
            <a:br>
              <a:rPr lang="en-HK" dirty="0"/>
            </a:br>
            <a:r>
              <a:rPr lang="en-HK" dirty="0"/>
              <a:t>1-D model?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F2A8F2-EA9C-9414-6D39-EDEA8AF22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 r="1088"/>
          <a:stretch/>
        </p:blipFill>
        <p:spPr>
          <a:xfrm>
            <a:off x="687256" y="2498583"/>
            <a:ext cx="3640127" cy="3294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53902-4554-4759-ABE3-77B8212BBCB5}"/>
              </a:ext>
            </a:extLst>
          </p:cNvPr>
          <p:cNvSpPr txBox="1"/>
          <p:nvPr/>
        </p:nvSpPr>
        <p:spPr>
          <a:xfrm>
            <a:off x="1712317" y="2080480"/>
            <a:ext cx="22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turbulent 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775DC-DFE3-BF79-2A7E-0B2FC06A9232}"/>
              </a:ext>
            </a:extLst>
          </p:cNvPr>
          <p:cNvSpPr txBox="1"/>
          <p:nvPr/>
        </p:nvSpPr>
        <p:spPr>
          <a:xfrm>
            <a:off x="62944" y="3105834"/>
            <a:ext cx="107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Outflow velocity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2143B-D9E2-12CC-E187-319481832342}"/>
              </a:ext>
            </a:extLst>
          </p:cNvPr>
          <p:cNvSpPr txBox="1"/>
          <p:nvPr/>
        </p:nvSpPr>
        <p:spPr>
          <a:xfrm>
            <a:off x="4594860" y="2080480"/>
            <a:ext cx="394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homogenously turbulent medium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8788B8-27C9-E5D8-88B9-441ADBB24961}"/>
              </a:ext>
            </a:extLst>
          </p:cNvPr>
          <p:cNvSpPr txBox="1"/>
          <p:nvPr/>
        </p:nvSpPr>
        <p:spPr>
          <a:xfrm>
            <a:off x="5618968" y="5850505"/>
            <a:ext cx="2032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Velocities are too high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8739A3-CE45-5C43-9F10-1719ADDD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41" y="2439511"/>
            <a:ext cx="3640127" cy="3390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4606D1-11B9-22D0-8A99-27A64C13ADE4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762883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42C9A-B804-6ABA-29B8-F3D10CF6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How can we turn this into a</a:t>
            </a:r>
            <a:br>
              <a:rPr lang="en-HK" dirty="0"/>
            </a:br>
            <a:r>
              <a:rPr lang="en-HK" dirty="0"/>
              <a:t>1-D model?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946D1B3-8367-798C-C638-99F848300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 r="1088"/>
          <a:stretch/>
        </p:blipFill>
        <p:spPr>
          <a:xfrm>
            <a:off x="687256" y="2498583"/>
            <a:ext cx="3640127" cy="3294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2CED6-2B63-4E14-EDAF-61942B83030B}"/>
              </a:ext>
            </a:extLst>
          </p:cNvPr>
          <p:cNvSpPr txBox="1"/>
          <p:nvPr/>
        </p:nvSpPr>
        <p:spPr>
          <a:xfrm>
            <a:off x="1712317" y="2080480"/>
            <a:ext cx="22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turbulent cloud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6A6B6-41E1-3F9A-BC9E-490AB8161FC0}"/>
              </a:ext>
            </a:extLst>
          </p:cNvPr>
          <p:cNvSpPr txBox="1"/>
          <p:nvPr/>
        </p:nvSpPr>
        <p:spPr>
          <a:xfrm>
            <a:off x="62944" y="3105834"/>
            <a:ext cx="107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Outflow velocity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41AE2-57DE-19EA-6D4D-9B0266FF7F09}"/>
              </a:ext>
            </a:extLst>
          </p:cNvPr>
          <p:cNvSpPr txBox="1"/>
          <p:nvPr/>
        </p:nvSpPr>
        <p:spPr>
          <a:xfrm>
            <a:off x="4801895" y="2079232"/>
            <a:ext cx="363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homogenous uniform medium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F8F901-4A23-4DFB-FDF2-0740AC571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2448564"/>
            <a:ext cx="3661476" cy="3394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D49E95-4BA5-0B86-C53D-9A168E683797}"/>
              </a:ext>
            </a:extLst>
          </p:cNvPr>
          <p:cNvSpPr txBox="1"/>
          <p:nvPr/>
        </p:nvSpPr>
        <p:spPr>
          <a:xfrm>
            <a:off x="5618968" y="5850505"/>
            <a:ext cx="197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Velocities are too 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B27728-42FD-F11E-9881-721D238211B1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2700044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0C0C-D663-262D-C3A5-AEE8F365F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1718-8EAA-EA93-01BD-76097BF6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How can we turn this into a</a:t>
            </a:r>
            <a:br>
              <a:rPr lang="en-HK" dirty="0"/>
            </a:br>
            <a:r>
              <a:rPr lang="en-HK" dirty="0"/>
              <a:t>1-D model?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6A4A056-8F3B-7D26-EFB1-C5C6DF0E5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 r="1088"/>
          <a:stretch/>
        </p:blipFill>
        <p:spPr>
          <a:xfrm>
            <a:off x="687256" y="2498583"/>
            <a:ext cx="3640127" cy="3294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0E226-31FC-FA98-0DFA-6693250C7269}"/>
              </a:ext>
            </a:extLst>
          </p:cNvPr>
          <p:cNvSpPr txBox="1"/>
          <p:nvPr/>
        </p:nvSpPr>
        <p:spPr>
          <a:xfrm>
            <a:off x="1712317" y="2080480"/>
            <a:ext cx="22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turbulent cloud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B7FAB-5770-8168-8B4C-34ACF4BFB4BC}"/>
              </a:ext>
            </a:extLst>
          </p:cNvPr>
          <p:cNvSpPr txBox="1"/>
          <p:nvPr/>
        </p:nvSpPr>
        <p:spPr>
          <a:xfrm>
            <a:off x="62944" y="3105834"/>
            <a:ext cx="107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Outflow velocity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52D0-94F9-BE27-A5D0-B03A8092D38B}"/>
              </a:ext>
            </a:extLst>
          </p:cNvPr>
          <p:cNvSpPr txBox="1"/>
          <p:nvPr/>
        </p:nvSpPr>
        <p:spPr>
          <a:xfrm>
            <a:off x="4796144" y="2080480"/>
            <a:ext cx="363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SN in homogenous uniform medium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E6F1F-E0DD-5C19-3B75-5FE692335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09" y="2463864"/>
            <a:ext cx="3629682" cy="3371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5AECF7-5954-AD51-A421-4A1D2DBD6906}"/>
              </a:ext>
            </a:extLst>
          </p:cNvPr>
          <p:cNvSpPr txBox="1"/>
          <p:nvPr/>
        </p:nvSpPr>
        <p:spPr>
          <a:xfrm>
            <a:off x="5561459" y="5849333"/>
            <a:ext cx="231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Velocities are going 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5E142-53A5-6E1C-9787-44DA2D2DECD2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536555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12D7F-0416-5A12-2B57-017EB8AE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Energies of cloud vs </a:t>
            </a:r>
            <a:br>
              <a:rPr lang="en-HK" dirty="0"/>
            </a:br>
            <a:r>
              <a:rPr lang="en-HK" dirty="0"/>
              <a:t>turbulent free-fields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7D4F0C-913B-C2C8-75D7-A2C6E6648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52" y="1783002"/>
            <a:ext cx="4144988" cy="45177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85EE01-1CFA-98C7-8673-990E11CEF9D3}"/>
              </a:ext>
            </a:extLst>
          </p:cNvPr>
          <p:cNvSpPr txBox="1"/>
          <p:nvPr/>
        </p:nvSpPr>
        <p:spPr>
          <a:xfrm>
            <a:off x="488830" y="2398144"/>
            <a:ext cx="1874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Total energy contained within each radius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CD068-7238-A762-6508-A506FDD1D69B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2349878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1DDA-E236-C4FB-E5DD-DB4ECF89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Energies of cloud vs </a:t>
            </a:r>
            <a:br>
              <a:rPr lang="en-HK" dirty="0"/>
            </a:br>
            <a:r>
              <a:rPr lang="en-HK" dirty="0"/>
              <a:t>turbulent free-fields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EF7984-4D7D-6D29-8376-CBAC5EC83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40" y="1823260"/>
            <a:ext cx="5569429" cy="44515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C4EE8C-BBCA-29DE-49DD-C0A073CEE339}"/>
              </a:ext>
            </a:extLst>
          </p:cNvPr>
          <p:cNvSpPr txBox="1"/>
          <p:nvPr/>
        </p:nvSpPr>
        <p:spPr>
          <a:xfrm>
            <a:off x="569343" y="2971496"/>
            <a:ext cx="1874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2060"/>
                </a:solidFill>
              </a:rPr>
              <a:t>Energy binned by longitude contained within 10 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3ABDE-A932-8339-0167-24132109E66A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4071847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EC0C-AD2C-6E20-D096-91B26401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Turb spec – </a:t>
            </a:r>
            <a:br>
              <a:rPr lang="en-HK" dirty="0"/>
            </a:br>
            <a:r>
              <a:rPr lang="en-HK" dirty="0"/>
              <a:t>cloud vs uniform free-field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B829A9-B170-44C1-9244-317BF8845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" y="2724506"/>
            <a:ext cx="4600211" cy="27334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4CEA14-C27B-31B2-FA20-DA1D41323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/>
          <a:stretch>
            <a:fillRect/>
          </a:stretch>
        </p:blipFill>
        <p:spPr>
          <a:xfrm>
            <a:off x="4681268" y="2724506"/>
            <a:ext cx="4317407" cy="271013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11E49-A2A7-B2FE-1421-D48E9566DC0C}"/>
              </a:ext>
            </a:extLst>
          </p:cNvPr>
          <p:cNvCxnSpPr/>
          <p:nvPr/>
        </p:nvCxnSpPr>
        <p:spPr>
          <a:xfrm>
            <a:off x="2938732" y="2472906"/>
            <a:ext cx="35770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7581AF6-28CA-4C10-517F-39938B7A4FFC}"/>
              </a:ext>
            </a:extLst>
          </p:cNvPr>
          <p:cNvSpPr txBox="1"/>
          <p:nvPr/>
        </p:nvSpPr>
        <p:spPr>
          <a:xfrm>
            <a:off x="4287724" y="21566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rgbClr val="00B0F0"/>
                </a:solidFill>
              </a:rPr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77802-8415-FB11-3F5D-9E11E191AE46}"/>
              </a:ext>
            </a:extLst>
          </p:cNvPr>
          <p:cNvSpPr txBox="1"/>
          <p:nvPr/>
        </p:nvSpPr>
        <p:spPr>
          <a:xfrm>
            <a:off x="5750080" y="5532408"/>
            <a:ext cx="286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Solenoidal component of uniform case is much lower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71DE7-1A2C-8EDB-FE87-C3BDFC0D684B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4269075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71FE3-136E-0F7D-198E-E56A85D0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Turb spec – </a:t>
            </a:r>
            <a:br>
              <a:rPr lang="en-HK" dirty="0"/>
            </a:br>
            <a:r>
              <a:rPr lang="en-HK" dirty="0"/>
              <a:t>cloud vs turbulent free-field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8E4607-2491-2521-3339-D418C3E6A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" y="2639751"/>
            <a:ext cx="4588668" cy="27058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208D74-2943-086F-B831-6D8D94892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1466" r="2713"/>
          <a:stretch>
            <a:fillRect/>
          </a:stretch>
        </p:blipFill>
        <p:spPr>
          <a:xfrm>
            <a:off x="4652908" y="2685690"/>
            <a:ext cx="4364571" cy="27527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6ABFBC-6713-373F-075D-AFB782ED99B1}"/>
              </a:ext>
            </a:extLst>
          </p:cNvPr>
          <p:cNvCxnSpPr/>
          <p:nvPr/>
        </p:nvCxnSpPr>
        <p:spPr>
          <a:xfrm>
            <a:off x="2938732" y="2472906"/>
            <a:ext cx="35770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DFD9CB-D693-4323-B8A9-FE724231CE69}"/>
              </a:ext>
            </a:extLst>
          </p:cNvPr>
          <p:cNvSpPr txBox="1"/>
          <p:nvPr/>
        </p:nvSpPr>
        <p:spPr>
          <a:xfrm>
            <a:off x="4287724" y="21566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rgbClr val="00B0F0"/>
                </a:solidFill>
              </a:rPr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D5C82-86F0-C91F-EE58-9338B846BA1E}"/>
              </a:ext>
            </a:extLst>
          </p:cNvPr>
          <p:cNvSpPr txBox="1"/>
          <p:nvPr/>
        </p:nvSpPr>
        <p:spPr>
          <a:xfrm>
            <a:off x="5882352" y="5532408"/>
            <a:ext cx="286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Solenoidal component becomes similar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FE7082-E4F3-BDEB-A191-225DBAE631EE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	Semi-confined Supernova in HII region bubbles									      Cheryl Lau</a:t>
            </a:r>
          </a:p>
        </p:txBody>
      </p:sp>
    </p:spTree>
    <p:extLst>
      <p:ext uri="{BB962C8B-B14F-4D97-AF65-F5344CB8AC3E}">
        <p14:creationId xmlns:p14="http://schemas.microsoft.com/office/powerpoint/2010/main" val="4054671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E81C-D34A-D7AA-4335-5B3F21DA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AEB4E-BE67-DCAF-D42B-9688A46D8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00828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6F8D37-C7DF-F0BE-7DDF-9A4FB8EEA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4" b="2151"/>
          <a:stretch/>
        </p:blipFill>
        <p:spPr>
          <a:xfrm>
            <a:off x="2229717" y="1795603"/>
            <a:ext cx="4899109" cy="44995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11DF43-FF20-236A-07E6-FF9261FE45F8}"/>
              </a:ext>
            </a:extLst>
          </p:cNvPr>
          <p:cNvSpPr txBox="1"/>
          <p:nvPr/>
        </p:nvSpPr>
        <p:spPr>
          <a:xfrm>
            <a:off x="524178" y="2441104"/>
            <a:ext cx="1047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warm </a:t>
            </a:r>
          </a:p>
          <a:p>
            <a:r>
              <a:rPr lang="en-HK" dirty="0"/>
              <a:t>envelope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A43A59-445C-97FC-1259-9A8490D779B7}"/>
              </a:ext>
            </a:extLst>
          </p:cNvPr>
          <p:cNvCxnSpPr>
            <a:cxnSpLocks/>
          </p:cNvCxnSpPr>
          <p:nvPr/>
        </p:nvCxnSpPr>
        <p:spPr>
          <a:xfrm>
            <a:off x="1322094" y="2702431"/>
            <a:ext cx="1956933" cy="405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D75B82-EF2E-7B4A-5B36-578045C8003C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4	Semi-confined Supernova in HII region bubbles									      Cheryl Lau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1BA5A708-64E7-3008-BD6C-F279ED684F82}"/>
              </a:ext>
            </a:extLst>
          </p:cNvPr>
          <p:cNvSpPr/>
          <p:nvPr/>
        </p:nvSpPr>
        <p:spPr>
          <a:xfrm>
            <a:off x="6974656" y="4994255"/>
            <a:ext cx="495057" cy="448464"/>
          </a:xfrm>
          <a:prstGeom prst="star5">
            <a:avLst/>
          </a:prstGeom>
          <a:solidFill>
            <a:srgbClr val="19E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42882-99DC-F4DE-EF8B-9DBC1AE19853}"/>
              </a:ext>
            </a:extLst>
          </p:cNvPr>
          <p:cNvSpPr txBox="1"/>
          <p:nvPr/>
        </p:nvSpPr>
        <p:spPr>
          <a:xfrm>
            <a:off x="7559817" y="4895321"/>
            <a:ext cx="135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The most massive sink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405C3DB-1FE5-DDC1-82B0-3122E763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GB" dirty="0"/>
              <a:t>Before SN: HII region in GMC</a:t>
            </a:r>
            <a:endParaRPr lang="en-HK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9A051E-13C9-B801-B454-CFA86A24A508}"/>
              </a:ext>
            </a:extLst>
          </p:cNvPr>
          <p:cNvCxnSpPr>
            <a:cxnSpLocks/>
          </p:cNvCxnSpPr>
          <p:nvPr/>
        </p:nvCxnSpPr>
        <p:spPr>
          <a:xfrm flipH="1" flipV="1">
            <a:off x="5160245" y="3843975"/>
            <a:ext cx="1700667" cy="1374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6D16EB7-7BEB-FA7C-CC3C-5FB44991950E}"/>
              </a:ext>
            </a:extLst>
          </p:cNvPr>
          <p:cNvSpPr txBox="1"/>
          <p:nvPr/>
        </p:nvSpPr>
        <p:spPr>
          <a:xfrm>
            <a:off x="78657" y="6057199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Lau, Bonnell &amp; Lucas (2025) in prep.</a:t>
            </a:r>
          </a:p>
        </p:txBody>
      </p:sp>
    </p:spTree>
    <p:extLst>
      <p:ext uri="{BB962C8B-B14F-4D97-AF65-F5344CB8AC3E}">
        <p14:creationId xmlns:p14="http://schemas.microsoft.com/office/powerpoint/2010/main" val="85332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5269A-FEBB-9B71-542C-E48FBA2D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SN: </a:t>
            </a:r>
            <a:br>
              <a:rPr lang="en-GB" dirty="0"/>
            </a:br>
            <a:r>
              <a:rPr lang="en-GB" dirty="0"/>
              <a:t>HII region bubble in GMC</a:t>
            </a:r>
            <a:endParaRPr lang="en-H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CE343-2B1D-0ECA-A279-BD415AF59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8" b="51763"/>
          <a:stretch/>
        </p:blipFill>
        <p:spPr>
          <a:xfrm>
            <a:off x="2217664" y="2163156"/>
            <a:ext cx="5256766" cy="4117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34972-8980-D664-25B7-426F72907600}"/>
              </a:ext>
            </a:extLst>
          </p:cNvPr>
          <p:cNvSpPr txBox="1"/>
          <p:nvPr/>
        </p:nvSpPr>
        <p:spPr>
          <a:xfrm>
            <a:off x="510439" y="2316133"/>
            <a:ext cx="190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Heated by photoionization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88527B-63BC-6BB0-642A-B58E243BF64A}"/>
              </a:ext>
            </a:extLst>
          </p:cNvPr>
          <p:cNvCxnSpPr>
            <a:cxnSpLocks/>
          </p:cNvCxnSpPr>
          <p:nvPr/>
        </p:nvCxnSpPr>
        <p:spPr>
          <a:xfrm>
            <a:off x="1669570" y="2962464"/>
            <a:ext cx="2780122" cy="875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E73DCC2-5607-7920-73BF-319F276F7A18}"/>
              </a:ext>
            </a:extLst>
          </p:cNvPr>
          <p:cNvSpPr txBox="1"/>
          <p:nvPr/>
        </p:nvSpPr>
        <p:spPr>
          <a:xfrm>
            <a:off x="3310084" y="1842081"/>
            <a:ext cx="252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tx2">
                    <a:lumMod val="75000"/>
                  </a:schemeClr>
                </a:solidFill>
              </a:rPr>
              <a:t>Internal energy of a slice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31B50-74AB-0BFC-249E-C4E4DEF075D7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5	Semi-confined Supernova in HII region bubbles									      Cheryl Lau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0FCF0-41D0-394B-A9E0-CBD7A92EB930}"/>
              </a:ext>
            </a:extLst>
          </p:cNvPr>
          <p:cNvSpPr txBox="1"/>
          <p:nvPr/>
        </p:nvSpPr>
        <p:spPr>
          <a:xfrm>
            <a:off x="78657" y="6057199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Lau, Bonnell &amp; Lucas (2025) in prep.</a:t>
            </a:r>
          </a:p>
        </p:txBody>
      </p:sp>
    </p:spTree>
    <p:extLst>
      <p:ext uri="{BB962C8B-B14F-4D97-AF65-F5344CB8AC3E}">
        <p14:creationId xmlns:p14="http://schemas.microsoft.com/office/powerpoint/2010/main" val="303552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8980-1C9C-6195-4679-05EF9F07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SN:</a:t>
            </a:r>
            <a:br>
              <a:rPr lang="en-GB" dirty="0"/>
            </a:br>
            <a:r>
              <a:rPr lang="en-GB" dirty="0"/>
              <a:t>Ionized channels in GMC</a:t>
            </a:r>
            <a:endParaRPr lang="en-H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7626A-ECEE-D924-9CB4-33A92D81E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6" t="51635" b="3100"/>
          <a:stretch/>
        </p:blipFill>
        <p:spPr>
          <a:xfrm>
            <a:off x="4572000" y="2184734"/>
            <a:ext cx="4454875" cy="3549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6B906-7F78-F9E4-C5F7-54FF8F146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8" b="51763"/>
          <a:stretch/>
        </p:blipFill>
        <p:spPr>
          <a:xfrm>
            <a:off x="199627" y="2291289"/>
            <a:ext cx="4395233" cy="3442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D8EB22-06A8-37B7-3277-616927328585}"/>
              </a:ext>
            </a:extLst>
          </p:cNvPr>
          <p:cNvSpPr txBox="1"/>
          <p:nvPr/>
        </p:nvSpPr>
        <p:spPr>
          <a:xfrm>
            <a:off x="5800907" y="1921957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tx2">
                    <a:lumMod val="75000"/>
                  </a:schemeClr>
                </a:solidFill>
              </a:rPr>
              <a:t>Ionic fractions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8BD57-B25D-D59B-FE2E-BFC99500C33F}"/>
              </a:ext>
            </a:extLst>
          </p:cNvPr>
          <p:cNvSpPr txBox="1"/>
          <p:nvPr/>
        </p:nvSpPr>
        <p:spPr>
          <a:xfrm>
            <a:off x="1379282" y="1921957"/>
            <a:ext cx="163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tx2">
                    <a:lumMod val="75000"/>
                  </a:schemeClr>
                </a:solidFill>
              </a:rPr>
              <a:t>Internal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DB3E3-28F0-9C4C-6B50-0432F88ADDF9}"/>
              </a:ext>
            </a:extLst>
          </p:cNvPr>
          <p:cNvSpPr txBox="1"/>
          <p:nvPr/>
        </p:nvSpPr>
        <p:spPr>
          <a:xfrm>
            <a:off x="4494780" y="5552438"/>
            <a:ext cx="1822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7030A0"/>
                </a:solidFill>
              </a:rPr>
              <a:t>Ionized particles</a:t>
            </a:r>
            <a:endParaRPr lang="en-HK" b="1" dirty="0"/>
          </a:p>
          <a:p>
            <a:r>
              <a:rPr lang="en-HK" b="1" dirty="0">
                <a:solidFill>
                  <a:srgbClr val="FFC000"/>
                </a:solidFill>
              </a:rPr>
              <a:t>Neutral particles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186EB-5985-A2EE-1EF9-7AEF897BB968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6	Semi-confined Supernova in HII region bubbles									      Cheryl Lau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3AAAE-2C89-F147-D76E-78F75CE12BE1}"/>
              </a:ext>
            </a:extLst>
          </p:cNvPr>
          <p:cNvSpPr txBox="1"/>
          <p:nvPr/>
        </p:nvSpPr>
        <p:spPr>
          <a:xfrm>
            <a:off x="78657" y="6057199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Lau, Bonnell &amp; Lucas (2025) in prep.</a:t>
            </a:r>
          </a:p>
        </p:txBody>
      </p:sp>
    </p:spTree>
    <p:extLst>
      <p:ext uri="{BB962C8B-B14F-4D97-AF65-F5344CB8AC3E}">
        <p14:creationId xmlns:p14="http://schemas.microsoft.com/office/powerpoint/2010/main" val="3964220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8C8EDD-AFCA-CC3E-1297-085F173C0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5" r="51320" b="3100"/>
          <a:stretch/>
        </p:blipFill>
        <p:spPr>
          <a:xfrm>
            <a:off x="4572000" y="2188867"/>
            <a:ext cx="4289022" cy="3545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5D7AD-9241-16B2-7A7C-5D8AC72D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8" b="51763"/>
          <a:stretch/>
        </p:blipFill>
        <p:spPr>
          <a:xfrm>
            <a:off x="199627" y="2291289"/>
            <a:ext cx="4395233" cy="3442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86503-30F2-6131-A4DC-E9D064FC94CE}"/>
              </a:ext>
            </a:extLst>
          </p:cNvPr>
          <p:cNvSpPr txBox="1"/>
          <p:nvPr/>
        </p:nvSpPr>
        <p:spPr>
          <a:xfrm>
            <a:off x="5800907" y="1921957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tx2">
                    <a:lumMod val="75000"/>
                  </a:schemeClr>
                </a:solidFill>
              </a:rPr>
              <a:t>Ionic fractions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1A4EA-F445-140A-6C6D-B526D64F7B68}"/>
              </a:ext>
            </a:extLst>
          </p:cNvPr>
          <p:cNvSpPr txBox="1"/>
          <p:nvPr/>
        </p:nvSpPr>
        <p:spPr>
          <a:xfrm>
            <a:off x="1379282" y="1921957"/>
            <a:ext cx="163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tx2">
                    <a:lumMod val="75000"/>
                  </a:schemeClr>
                </a:solidFill>
              </a:rPr>
              <a:t>Internal energy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4D7899-402C-9F01-6FAF-2FACF6779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GB" dirty="0"/>
              <a:t>Before SN:</a:t>
            </a:r>
            <a:br>
              <a:rPr lang="en-GB" dirty="0"/>
            </a:br>
            <a:r>
              <a:rPr lang="en-GB" dirty="0"/>
              <a:t>Ionized channels in GMC</a:t>
            </a:r>
            <a:endParaRPr lang="en-H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811F4-2F61-CB4B-7B02-4B5B1A1ACEB9}"/>
              </a:ext>
            </a:extLst>
          </p:cNvPr>
          <p:cNvSpPr txBox="1"/>
          <p:nvPr/>
        </p:nvSpPr>
        <p:spPr>
          <a:xfrm rot="556124">
            <a:off x="7119776" y="1791918"/>
            <a:ext cx="164468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HK" dirty="0"/>
              <a:t>A different slice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F9138E-BB4C-C75A-C280-585B229DBA76}"/>
              </a:ext>
            </a:extLst>
          </p:cNvPr>
          <p:cNvSpPr txBox="1"/>
          <p:nvPr/>
        </p:nvSpPr>
        <p:spPr>
          <a:xfrm>
            <a:off x="4494780" y="5552438"/>
            <a:ext cx="1822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7030A0"/>
                </a:solidFill>
              </a:rPr>
              <a:t>Ionized particles</a:t>
            </a:r>
            <a:endParaRPr lang="en-HK" b="1" dirty="0"/>
          </a:p>
          <a:p>
            <a:r>
              <a:rPr lang="en-HK" b="1" dirty="0">
                <a:solidFill>
                  <a:srgbClr val="FFC000"/>
                </a:solidFill>
              </a:rPr>
              <a:t>Neutral particles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129C3-ADC8-B8A0-8C04-845A5B6A17EE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7	Semi-confined Supernova in HII region bubbles									      Cheryl Lau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FFC69-D74B-7021-78B8-FC2EEFB3A557}"/>
              </a:ext>
            </a:extLst>
          </p:cNvPr>
          <p:cNvSpPr txBox="1"/>
          <p:nvPr/>
        </p:nvSpPr>
        <p:spPr>
          <a:xfrm>
            <a:off x="78657" y="6057199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Lau, Bonnell &amp; Lucas (2025) in prep.</a:t>
            </a:r>
          </a:p>
        </p:txBody>
      </p:sp>
    </p:spTree>
    <p:extLst>
      <p:ext uri="{BB962C8B-B14F-4D97-AF65-F5344CB8AC3E}">
        <p14:creationId xmlns:p14="http://schemas.microsoft.com/office/powerpoint/2010/main" val="30174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4A1210-DEE8-D215-110F-F7AFB11C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GB" dirty="0"/>
              <a:t>Before SN:</a:t>
            </a:r>
            <a:br>
              <a:rPr lang="en-GB" dirty="0"/>
            </a:br>
            <a:r>
              <a:rPr lang="en-GB" dirty="0"/>
              <a:t>Ionized channels in GMC</a:t>
            </a:r>
            <a:endParaRPr lang="en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68718-3163-24DC-9AC8-04750C6E3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9" b="52272"/>
          <a:stretch/>
        </p:blipFill>
        <p:spPr>
          <a:xfrm>
            <a:off x="185937" y="2294303"/>
            <a:ext cx="4408923" cy="3413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2C52C-C7BA-B2C6-BF8E-6BA03B1FA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994" r="1913" b="3355"/>
          <a:stretch/>
        </p:blipFill>
        <p:spPr>
          <a:xfrm>
            <a:off x="4627367" y="2294303"/>
            <a:ext cx="4230245" cy="3413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D5AE58-F215-AF6B-D251-BBFFFCBDE3A0}"/>
              </a:ext>
            </a:extLst>
          </p:cNvPr>
          <p:cNvSpPr txBox="1"/>
          <p:nvPr/>
        </p:nvSpPr>
        <p:spPr>
          <a:xfrm>
            <a:off x="5800907" y="1921957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tx2">
                    <a:lumMod val="75000"/>
                  </a:schemeClr>
                </a:solidFill>
              </a:rPr>
              <a:t>Ionic fractions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1B34D-1635-77E7-6B76-13DD11115F0B}"/>
              </a:ext>
            </a:extLst>
          </p:cNvPr>
          <p:cNvSpPr txBox="1"/>
          <p:nvPr/>
        </p:nvSpPr>
        <p:spPr>
          <a:xfrm>
            <a:off x="1379282" y="1921957"/>
            <a:ext cx="163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chemeClr val="tx2">
                    <a:lumMod val="75000"/>
                  </a:schemeClr>
                </a:solidFill>
              </a:rPr>
              <a:t>Internal 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6389EF-EC6E-AA22-A611-A7815FE84EC7}"/>
              </a:ext>
            </a:extLst>
          </p:cNvPr>
          <p:cNvSpPr txBox="1"/>
          <p:nvPr/>
        </p:nvSpPr>
        <p:spPr>
          <a:xfrm rot="21132984">
            <a:off x="3226610" y="1921957"/>
            <a:ext cx="175208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HK" dirty="0"/>
              <a:t>A different cloud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450A2-FE40-3D26-397A-11699BADB213}"/>
              </a:ext>
            </a:extLst>
          </p:cNvPr>
          <p:cNvSpPr txBox="1"/>
          <p:nvPr/>
        </p:nvSpPr>
        <p:spPr>
          <a:xfrm>
            <a:off x="4494780" y="5552438"/>
            <a:ext cx="1822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7030A0"/>
                </a:solidFill>
              </a:rPr>
              <a:t>Ionized particles</a:t>
            </a:r>
            <a:endParaRPr lang="en-HK" b="1" dirty="0"/>
          </a:p>
          <a:p>
            <a:r>
              <a:rPr lang="en-HK" b="1" dirty="0">
                <a:solidFill>
                  <a:srgbClr val="FFC000"/>
                </a:solidFill>
              </a:rPr>
              <a:t>Neutral particles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7C619-E3AA-2140-B24C-7402C07A16D4}"/>
              </a:ext>
            </a:extLst>
          </p:cNvPr>
          <p:cNvSpPr txBox="1"/>
          <p:nvPr/>
        </p:nvSpPr>
        <p:spPr>
          <a:xfrm>
            <a:off x="78657" y="6469627"/>
            <a:ext cx="899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8	Semi-confined Supernova in HII region bubbles									      Cheryl Lau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3CC2D-2205-D9C3-50FC-DD4A269E5C97}"/>
              </a:ext>
            </a:extLst>
          </p:cNvPr>
          <p:cNvSpPr txBox="1"/>
          <p:nvPr/>
        </p:nvSpPr>
        <p:spPr>
          <a:xfrm>
            <a:off x="78657" y="6057199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100" dirty="0"/>
              <a:t>Lau, Bonnell &amp; Lucas (2025) in prep.</a:t>
            </a:r>
          </a:p>
        </p:txBody>
      </p:sp>
    </p:spTree>
    <p:extLst>
      <p:ext uri="{BB962C8B-B14F-4D97-AF65-F5344CB8AC3E}">
        <p14:creationId xmlns:p14="http://schemas.microsoft.com/office/powerpoint/2010/main" val="38096769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9350</TotalTime>
  <Words>2134</Words>
  <Application>Microsoft Office PowerPoint</Application>
  <PresentationFormat>On-screen Show (4:3)</PresentationFormat>
  <Paragraphs>297</Paragraphs>
  <Slides>48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Abadi Extra Light</vt:lpstr>
      <vt:lpstr>Calibri</vt:lpstr>
      <vt:lpstr>Calibri Light</vt:lpstr>
      <vt:lpstr>Cambria Math</vt:lpstr>
      <vt:lpstr>Times New Roman</vt:lpstr>
      <vt:lpstr>Wingdings</vt:lpstr>
      <vt:lpstr>Retrospect</vt:lpstr>
      <vt:lpstr>Semi-confined Supernova in H II region bubbles</vt:lpstr>
      <vt:lpstr>Pre-SN feedback is important</vt:lpstr>
      <vt:lpstr>Current SN models </vt:lpstr>
      <vt:lpstr>Current SN models </vt:lpstr>
      <vt:lpstr>Before SN: HII region in GMC</vt:lpstr>
      <vt:lpstr>Before SN:  HII region bubble in GMC</vt:lpstr>
      <vt:lpstr>Before SN: Ionized channels in GMC</vt:lpstr>
      <vt:lpstr>Before SN: Ionized channels in GMC</vt:lpstr>
      <vt:lpstr>Before SN: Ionized channels in GMC</vt:lpstr>
      <vt:lpstr>Now with channels… Inject supernova</vt:lpstr>
      <vt:lpstr>Column densities  seen from SN progenitor</vt:lpstr>
      <vt:lpstr>Internal energies seen from SN progenitor</vt:lpstr>
      <vt:lpstr>Internal energies seen from SN progenitor</vt:lpstr>
      <vt:lpstr>Breaking the symmetry</vt:lpstr>
      <vt:lpstr>An idealized model</vt:lpstr>
      <vt:lpstr>An idealized model</vt:lpstr>
      <vt:lpstr>Analytical model of  free-field SNe</vt:lpstr>
      <vt:lpstr>Analytical model of  semi-confined SNe</vt:lpstr>
      <vt:lpstr>Idealized simulations adiabatic &amp; cooling </vt:lpstr>
      <vt:lpstr>Idealized simulations adiabatic &amp; cooling </vt:lpstr>
      <vt:lpstr>Gas properties at detector</vt:lpstr>
      <vt:lpstr>Flow velocities at detector with multiple channels </vt:lpstr>
      <vt:lpstr>Flow velocities at detector with bigger channels </vt:lpstr>
      <vt:lpstr>More energy deposited at closer radii</vt:lpstr>
      <vt:lpstr>More momentum deposited at closer radii too</vt:lpstr>
      <vt:lpstr>Turbulence in the outflow</vt:lpstr>
      <vt:lpstr>Findings so far…</vt:lpstr>
      <vt:lpstr>Findings so far…</vt:lpstr>
      <vt:lpstr>How can we turn this into a 1-D model?</vt:lpstr>
      <vt:lpstr>How can we turn this into a 1-D model?</vt:lpstr>
      <vt:lpstr>Conclusion</vt:lpstr>
      <vt:lpstr>PowerPoint Presentation</vt:lpstr>
      <vt:lpstr>Collision of SN on cavity shell</vt:lpstr>
      <vt:lpstr>Collision of SN on cavity shell</vt:lpstr>
      <vt:lpstr>Cooling at a similar rate</vt:lpstr>
      <vt:lpstr>Molecular clouds</vt:lpstr>
      <vt:lpstr>HII region in molecular clouds</vt:lpstr>
      <vt:lpstr>Kinetic energies seen from SN progenitor</vt:lpstr>
      <vt:lpstr>Turbulent free-field cases </vt:lpstr>
      <vt:lpstr>Kicks by SNe in turbulent cloud vs turbulent free-field</vt:lpstr>
      <vt:lpstr>How can we turn this into a 1-D model?</vt:lpstr>
      <vt:lpstr>How can we turn this into a 1-D model?</vt:lpstr>
      <vt:lpstr>How can we turn this into a 1-D model?</vt:lpstr>
      <vt:lpstr>Energies of cloud vs  turbulent free-fields </vt:lpstr>
      <vt:lpstr>Energies of cloud vs  turbulent free-fields </vt:lpstr>
      <vt:lpstr>Turb spec –  cloud vs uniform free-field</vt:lpstr>
      <vt:lpstr>Turb spec –  cloud vs turbulent free-field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Cheryl Lau</dc:creator>
  <cp:lastModifiedBy>Cheryl Lau</cp:lastModifiedBy>
  <cp:revision>306</cp:revision>
  <dcterms:created xsi:type="dcterms:W3CDTF">2025-05-16T21:51:27Z</dcterms:created>
  <dcterms:modified xsi:type="dcterms:W3CDTF">2025-05-24T09:17:00Z</dcterms:modified>
</cp:coreProperties>
</file>