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6.jpeg" ContentType="image/jpeg"/>
  <Override PartName="/ppt/media/image7.jpeg" ContentType="image/jpeg"/>
  <Override PartName="/ppt/media/image8.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9.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0.jpeg" ContentType="image/jpeg"/>
  <Override PartName="/ppt/notesSlides/notesSlide21.xml" ContentType="application/vnd.openxmlformats-officedocument.presentationml.notesSlide+xml"/>
  <Override PartName="/ppt/media/image11.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2.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3.jpe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4.jpeg" ContentType="image/jpeg"/>
  <Override PartName="/ppt/notesSlides/notesSlide28.xml" ContentType="application/vnd.openxmlformats-officedocument.presentationml.notesSlide+xml"/>
  <Override PartName="/ppt/media/image15.jpeg" ContentType="image/jpeg"/>
  <Override PartName="/ppt/notesSlides/notesSlide29.xml" ContentType="application/vnd.openxmlformats-officedocument.presentationml.notesSlide+xml"/>
  <Override PartName="/ppt/media/image16.jpeg" ContentType="image/jpeg"/>
  <Override PartName="/ppt/notesSlides/notesSlide30.xml" ContentType="application/vnd.openxmlformats-officedocument.presentationml.notesSlide+xml"/>
  <Override PartName="/ppt/media/image17.jpe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18.jpeg" ContentType="image/jpeg"/>
  <Override PartName="/ppt/notesSlides/notesSlide33.xml" ContentType="application/vnd.openxmlformats-officedocument.presentationml.notesSlide+xml"/>
  <Override PartName="/ppt/media/image1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1pPr>
    <a:lvl2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2pPr>
    <a:lvl3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3pPr>
    <a:lvl4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4pPr>
    <a:lvl5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5pPr>
    <a:lvl6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6pPr>
    <a:lvl7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7pPr>
    <a:lvl8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8pPr>
    <a:lvl9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b="def" i="def"/>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b="def" i="def"/>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b="def" i="def"/>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b="def" i="def"/>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1270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b="def" i="def"/>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b="def" i="def"/>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2" name="Shape 152"/>
          <p:cNvSpPr/>
          <p:nvPr>
            <p:ph type="sldImg"/>
          </p:nvPr>
        </p:nvSpPr>
        <p:spPr>
          <a:xfrm>
            <a:off x="1143000" y="685800"/>
            <a:ext cx="4572000" cy="3429000"/>
          </a:xfrm>
          <a:prstGeom prst="rect">
            <a:avLst/>
          </a:prstGeom>
        </p:spPr>
        <p:txBody>
          <a:bodyPr/>
          <a:lstStyle/>
          <a:p>
            <a:pPr/>
          </a:p>
        </p:txBody>
      </p:sp>
      <p:sp>
        <p:nvSpPr>
          <p:cNvPr id="153" name="Shape 15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Asteroid DonaldJohanson April 20, 2025</a:t>
            </a:r>
          </a:p>
          <a:p>
            <a:pPr/>
            <a:r>
              <a:t>Lucy Spacecraft, courtesy NASA</a:t>
            </a:r>
          </a:p>
          <a:p>
            <a:pPr/>
          </a:p>
          <a:p>
            <a:pPr/>
            <a:r>
              <a:t>“Fossils of planet formation”. </a:t>
            </a:r>
          </a:p>
          <a:p>
            <a:pPr/>
          </a:p>
          <a:p>
            <a:pPr/>
            <a:r>
              <a:t>Average diameter of 4 km</a:t>
            </a:r>
          </a:p>
          <a:p>
            <a:pPr/>
            <a:r>
              <a:t>251-hour daily rotation</a:t>
            </a:r>
          </a:p>
          <a:p>
            <a:pPr/>
            <a:r>
              <a:t>Carbon-rich composition </a:t>
            </a:r>
          </a:p>
          <a:p>
            <a:pPr/>
          </a:p>
          <a:p>
            <a:pPr/>
            <a:r>
              <a:t>L’LORRI on the Lucy Spacecraft took this image from 660 miles away</a:t>
            </a:r>
          </a:p>
          <a:p>
            <a:pPr/>
          </a:p>
          <a:p>
            <a:pPr/>
            <a:r>
              <a:t>The asteroid Donaldjohanson as seen by the Lucy Long-Range Reconnaissance Imager (L’LORRI). This is one of the most detailed images returned by NASA’s Lucy spacecraft during its flyby. This image was taken at 1:51 p.m. EDT (17:51 UTC), April 20, 2025, near closest approach, from a range of approximately 660 miles (1,100 km). The spacecraft’s closest approach distance was 600 miles (960 km), but the image shown was taken approximately 40 seconds beforehand. The image has been sharpened and processed to enhance contrast.</a:t>
            </a:r>
          </a:p>
          <a:p>
            <a:pPr/>
          </a:p>
          <a:p>
            <a:pPr/>
            <a:r>
              <a:t>How a group of amateurs worked towards this picture and others like it.  Will share some vignettes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July 11, 2005.  </a:t>
            </a:r>
          </a:p>
          <a:p>
            <a:pPr/>
            <a:r>
              <a:t>CTIO telescope in La Serene, Chile</a:t>
            </a:r>
          </a:p>
          <a:p>
            <a:pPr/>
            <a:r>
              <a:t>4 meter Cerro Blanco telescope </a:t>
            </a:r>
          </a:p>
          <a:p>
            <a:pPr/>
            <a:r>
              <a:t>Charon occultation - looking at the atmosphere.</a:t>
            </a:r>
          </a:p>
          <a:p>
            <a:pPr/>
            <a:r>
              <a:t>One of 8 major telescopes looking at Charon </a:t>
            </a:r>
          </a:p>
          <a:p>
            <a:pPr/>
            <a:r>
              <a:t>Trying to figure out Charon’s density.  The biggest uncertainty at the time was the radius.  This observation was meant to constrain Charon’s radius </a:t>
            </a:r>
          </a:p>
          <a:p>
            <a:pP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Results from the 2005 occultation </a:t>
            </a:r>
          </a:p>
          <a:p>
            <a:pPr/>
            <a:r>
              <a:t>Constrained Charon’s atmosphere which allowed scientists to figure out the density</a:t>
            </a:r>
          </a:p>
          <a:p>
            <a:pPr/>
          </a:p>
          <a:p>
            <a:pPr/>
            <a:r>
              <a:t>Results: no atmosphere, unlike Pluto</a:t>
            </a:r>
          </a:p>
          <a:p>
            <a:pPr/>
          </a:p>
          <a:p>
            <a:pPr/>
            <a:r>
              <a:t>The Astronomical Journal, 132:1575Y1580, 2006 October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Shape 232"/>
          <p:cNvSpPr/>
          <p:nvPr>
            <p:ph type="sldImg"/>
          </p:nvPr>
        </p:nvSpPr>
        <p:spPr>
          <a:prstGeom prst="rect">
            <a:avLst/>
          </a:prstGeom>
        </p:spPr>
        <p:txBody>
          <a:bodyPr/>
          <a:lstStyle/>
          <a:p>
            <a:pPr/>
          </a:p>
        </p:txBody>
      </p:sp>
      <p:sp>
        <p:nvSpPr>
          <p:cNvPr id="233" name="Shape 233"/>
          <p:cNvSpPr/>
          <p:nvPr>
            <p:ph type="body" sz="quarter" idx="1"/>
          </p:nvPr>
        </p:nvSpPr>
        <p:spPr>
          <a:prstGeom prst="rect">
            <a:avLst/>
          </a:prstGeom>
        </p:spPr>
        <p:txBody>
          <a:bodyPr/>
          <a:lstStyle/>
          <a:p>
            <a:pPr/>
            <a:r>
              <a:t>A whole lot of life happens </a:t>
            </a:r>
          </a:p>
          <a:p>
            <a:pPr/>
            <a:r>
              <a:t>10 years, actually.</a:t>
            </a:r>
          </a:p>
          <a:p>
            <a:pPr/>
          </a:p>
          <a:p>
            <a:pPr/>
            <a:r>
              <a:t>2017 I get a phone call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New Horizons was still out there</a:t>
            </a:r>
          </a:p>
          <a:p>
            <a:pPr/>
            <a:r>
              <a:t>It had already flown by Pluto in 2015</a:t>
            </a:r>
          </a:p>
          <a:p>
            <a:pPr/>
            <a:r>
              <a:t>Now they were looking at an extended mission ‘</a:t>
            </a:r>
          </a:p>
          <a:p>
            <a:pPr/>
          </a:p>
          <a:p>
            <a:pPr/>
            <a:r>
              <a:t>South Africa June 3, 2017</a:t>
            </a:r>
          </a:p>
          <a:p>
            <a:pPr/>
            <a:r>
              <a:t>Asteroid had only been discovered in 2014</a:t>
            </a:r>
          </a:p>
          <a:p>
            <a:pPr/>
            <a:r>
              <a:t>Potential target for New Horizons extended mission</a:t>
            </a:r>
          </a:p>
          <a:p>
            <a:pPr/>
            <a:r>
              <a:t>Needed to see if there’s any debris around it that would destroy the spacecraft </a:t>
            </a:r>
          </a:p>
          <a:p>
            <a:pPr/>
          </a:p>
          <a:p>
            <a:pPr/>
            <a:r>
              <a:t>Brought 5000 pounds of telescope. </a:t>
            </a:r>
          </a:p>
          <a:p>
            <a:pPr/>
            <a:r>
              <a:t>Skywatcher 16 inch telescope </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 And this one piece was broken.  </a:t>
            </a:r>
          </a:p>
          <a:p>
            <a:pPr/>
          </a:p>
          <a:p>
            <a:pPr/>
            <a:r>
              <a:t>Field work fixing a broken mirror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Cape Town, South Africa 2017</a:t>
            </a:r>
          </a:p>
          <a:p>
            <a:pPr/>
            <a:r>
              <a:t>13 teams to Cape Town</a:t>
            </a:r>
          </a:p>
          <a:p>
            <a:pPr/>
            <a:r>
              <a:t>12 to Mendoza, Argentina </a:t>
            </a:r>
          </a:p>
          <a:p>
            <a:pPr/>
          </a:p>
          <a:p>
            <a:pPr/>
            <a:r>
              <a:t>MU69 is 10,000 times fainter than Pluto. Observations are HARD.  Hubble can barely detect it.  </a:t>
            </a:r>
          </a:p>
          <a:p>
            <a:pPr/>
          </a:p>
          <a:p>
            <a:pPr/>
            <a:r>
              <a:t>Needed to know how bright the surface is.  Can tell this by the size — we had barely any constraints on size.  Could have been as large as 40KM across.  If it was very bright, it could be very small which also could pose a problem </a:t>
            </a:r>
          </a:p>
          <a:p>
            <a:pPr/>
          </a:p>
          <a:p>
            <a:pPr/>
            <a:r>
              <a:t>Had a miss for this event.  Still scientifically valuable because knew where MU69 was not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Second event that summer July 17 2017.</a:t>
            </a:r>
          </a:p>
          <a:p>
            <a:pPr/>
            <a:r>
              <a:t>Called it the “Summer of MU69”</a:t>
            </a:r>
          </a:p>
          <a:p>
            <a:pPr/>
            <a:r>
              <a:t>Second event (I was unable to participate) got some positive chords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4 occultations.  2017 “Summer of MU69”</a:t>
            </a:r>
          </a:p>
          <a:p>
            <a:pPr/>
            <a:r>
              <a:t>Constrained the data and named Arrokoth for New Horizon’s extended mission </a:t>
            </a:r>
          </a:p>
          <a:p>
            <a:pPr/>
          </a:p>
          <a:p>
            <a:pPr/>
            <a:r>
              <a:t>Contact binary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p>
            <a:pPr/>
            <a:r>
              <a:t>Arrokoth: most distant and primitive object ever explored.  22 miles long, 12 miles wide </a:t>
            </a:r>
          </a:p>
          <a:p>
            <a:pPr/>
            <a:br/>
            <a:r>
              <a:t>New Horizons flyby January 1, 2019. Image taken from about 4000 miles away.  4.1 billion miles from the sun. 110 feet per pixel </a:t>
            </a:r>
          </a:p>
          <a:p>
            <a:pPr/>
          </a:p>
          <a:p>
            <a:pPr/>
            <a:r>
              <a:t>“Stretch mission” and it worked</a:t>
            </a:r>
          </a:p>
          <a:p>
            <a:pPr marL="229507" indent="-229507">
              <a:buSzPct val="100000"/>
              <a:buChar char="-"/>
            </a:pPr>
            <a:r>
              <a:t>New Horizons 32,000 miles per hour</a:t>
            </a:r>
          </a:p>
          <a:p>
            <a:pPr marL="229507" indent="-229507">
              <a:buSzPct val="100000"/>
              <a:buChar char="-"/>
            </a:pPr>
            <a:r>
              <a:t>33 degrees from its direction of travel</a:t>
            </a:r>
          </a:p>
          <a:p>
            <a:pPr/>
          </a:p>
          <a:p>
            <a:pPr/>
            <a:r>
              <a:t>“Well-preserved” sample of the solar system’s birth.  </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Occultations at the most basic</a:t>
            </a:r>
          </a:p>
          <a:p>
            <a:pPr/>
          </a:p>
          <a:p>
            <a:pPr/>
            <a:r>
              <a:t>Stories of Dr. Bally, I mean student John Bally doing moon occultations in California.  Used hand timer and cables.  Would pin down the lunar landscape for the Apollo spacecraft.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r>
              <a:t>Lucy </a:t>
            </a:r>
          </a:p>
          <a:p>
            <a:pPr/>
          </a:p>
          <a:p>
            <a:pPr/>
            <a:r>
              <a:t>Occultation work began in 2017 to observe the Trojan asteroids in the La Grange points L4 and L5 of Jupiter’s orbit</a:t>
            </a:r>
          </a:p>
          <a:p>
            <a:pPr/>
          </a:p>
          <a:p>
            <a:pPr/>
            <a:r>
              <a:t>Asteroids came from the outermost solar system</a:t>
            </a:r>
          </a:p>
          <a:p>
            <a:pPr/>
            <a:r>
              <a:t>Thought to be fossil remnants of the birth of the solar system </a:t>
            </a:r>
          </a:p>
          <a:p>
            <a:pPr/>
            <a:r>
              <a:t>Dinkinish (1st one)</a:t>
            </a:r>
          </a:p>
          <a:p>
            <a:pPr/>
            <a:r>
              <a:t>DonaldJohanson</a:t>
            </a:r>
          </a:p>
          <a:p>
            <a:pPr/>
            <a:r>
              <a:t>Eurybates and its satellite </a:t>
            </a:r>
          </a:p>
          <a:p>
            <a:pPr/>
            <a:r>
              <a:t>Polymele and its satellite (discovered by occultation)</a:t>
            </a:r>
          </a:p>
          <a:p>
            <a:pPr/>
            <a:r>
              <a:t>Leucus</a:t>
            </a:r>
          </a:p>
          <a:p>
            <a:pPr/>
            <a:r>
              <a:t>Orus</a:t>
            </a:r>
          </a:p>
          <a:p>
            <a:pPr/>
            <a:r>
              <a:t>Patroclus and Menoetius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Because Time and Place is so important </a:t>
            </a:r>
          </a:p>
          <a:p>
            <a:pPr/>
          </a:p>
          <a:p>
            <a:pPr/>
            <a:r>
              <a:t>Equipment: can be very basic </a:t>
            </a:r>
          </a:p>
          <a:p>
            <a:pPr/>
          </a:p>
          <a:p>
            <a:pPr marL="229507" indent="-229507">
              <a:buSzPct val="100000"/>
              <a:buChar char="*"/>
            </a:pPr>
            <a:r>
              <a:t>Way to have accurate recording of your place</a:t>
            </a:r>
          </a:p>
          <a:p>
            <a:pPr marL="229507" indent="-229507">
              <a:buSzPct val="100000"/>
              <a:buChar char="*"/>
            </a:pPr>
            <a:r>
              <a:t>Accurate recording of time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p>
            <a:pPr/>
            <a:r>
              <a:t>Lucy telescopes set up outside of Longmont, CO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John Keller in Leon, Spain, teaching a group of local astronomers and the sponsoring Lucy mission group about occultations and how to analyze their data.  </a:t>
            </a:r>
          </a:p>
          <a:p>
            <a:pPr/>
          </a:p>
          <a:p>
            <a:pPr/>
            <a:r>
              <a:t>This occultation was crowded out.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Polymele occultation tracks 2021.10.01</a:t>
            </a:r>
          </a:p>
          <a:p>
            <a:pPr/>
          </a:p>
          <a:p>
            <a:pPr/>
            <a:r>
              <a:t>Observers had to figure out where they were going to observe on from along their assigned track.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My observing team in Spain in 2021.  Trying to observe Polymele.  This is the location we chose. </a:t>
            </a:r>
          </a:p>
          <a:p>
            <a:pPr/>
          </a:p>
          <a:p>
            <a:pPr/>
            <a:r>
              <a:t>Spain in October is very humid.  The primary would get covered with dew.  Had to keep the telescope in the car as long as possible with heat on full blast</a:t>
            </a:r>
          </a:p>
          <a:p>
            <a:pPr/>
          </a:p>
          <a:p>
            <a:pPr/>
            <a:r>
              <a:t>Then take it out about an hour before the event, boresight, get on field, and record data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Summer 2022 5 occultations in Australia all within about 6 weeks</a:t>
            </a:r>
          </a:p>
          <a:p>
            <a:pPr/>
            <a:r>
              <a:t>1 person</a:t>
            </a:r>
          </a:p>
          <a:p>
            <a:pPr/>
            <a:r>
              <a:t>1 car</a:t>
            </a:r>
          </a:p>
          <a:p>
            <a:pPr/>
            <a:r>
              <a:t>1 telescope </a:t>
            </a:r>
          </a:p>
          <a:p>
            <a:pPr/>
          </a:p>
          <a:p>
            <a:pPr/>
            <a:r>
              <a:t>12 teams total.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Patroclus and Menoetius occultations — Summer of 2022 in Australia.  5 events within 6 weeks. </a:t>
            </a:r>
          </a:p>
          <a:p>
            <a:pPr/>
          </a:p>
          <a:p>
            <a:pPr/>
            <a:r>
              <a:t>Sense of how remote this area is.  Patroclus and Menoetius are 113km and 108 km respectively.  So needed to be spaced apart about 10km from each other.  Because of prior occultations, not a lot of uncertainty in position or time.  Location very important.  </a:t>
            </a:r>
          </a:p>
          <a:p>
            <a:pPr/>
          </a:p>
          <a:p>
            <a:pPr/>
            <a:r>
              <a:t>First event July 22, 2022 Patroclus</a:t>
            </a:r>
          </a:p>
          <a:p>
            <a:pPr marL="229507" indent="-229507">
              <a:buSzPct val="100000"/>
              <a:buChar char="-"/>
            </a:pPr>
            <a:r>
              <a:t>successful observation </a:t>
            </a:r>
          </a:p>
          <a:p>
            <a:pPr/>
          </a:p>
          <a:p>
            <a:pPr/>
            <a:r>
              <a:t>Second event July 28, 2022</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Crossing a dry river bed to get to our observation location in Western Australia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hape 310"/>
          <p:cNvSpPr/>
          <p:nvPr>
            <p:ph type="sldImg"/>
          </p:nvPr>
        </p:nvSpPr>
        <p:spPr>
          <a:prstGeom prst="rect">
            <a:avLst/>
          </a:prstGeom>
        </p:spPr>
        <p:txBody>
          <a:bodyPr/>
          <a:lstStyle/>
          <a:p>
            <a:pPr/>
          </a:p>
        </p:txBody>
      </p:sp>
      <p:sp>
        <p:nvSpPr>
          <p:cNvPr id="311" name="Shape 311"/>
          <p:cNvSpPr/>
          <p:nvPr>
            <p:ph type="body" sz="quarter" idx="1"/>
          </p:nvPr>
        </p:nvSpPr>
        <p:spPr>
          <a:prstGeom prst="rect">
            <a:avLst/>
          </a:prstGeom>
        </p:spPr>
        <p:txBody>
          <a:bodyPr/>
          <a:lstStyle/>
          <a:p>
            <a:pPr/>
            <a:r>
              <a:t>Can see the telescope in the back of my car for this.  Two tents — one for me, Brian Keeney, one of the professional astronomers leading the trip.  </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Two things are very important for occultations:</a:t>
            </a:r>
          </a:p>
          <a:p>
            <a:pPr marL="364217" indent="-364217">
              <a:buSzPct val="100000"/>
              <a:buAutoNum type="arabicPeriod" startAt="1"/>
            </a:pPr>
            <a:r>
              <a:t>When - time </a:t>
            </a:r>
          </a:p>
          <a:p>
            <a:pPr marL="364217" indent="-364217">
              <a:buSzPct val="100000"/>
              <a:buAutoNum type="arabicPeriod" startAt="1"/>
            </a:pPr>
            <a:r>
              <a:t>Where - position on earth (longitude, latitude, elevation)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First event to second event.  </a:t>
            </a:r>
          </a:p>
          <a:p>
            <a:pPr/>
          </a:p>
          <a:p>
            <a:pPr/>
            <a:r>
              <a:t>Need to scout location</a:t>
            </a:r>
          </a:p>
          <a:p>
            <a:pPr/>
            <a:r>
              <a:t>Make sure there’s nothing in your line of site during occultation time</a:t>
            </a:r>
          </a:p>
          <a:p>
            <a:pPr/>
            <a:r>
              <a:t>Permission from land owners, if applicable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Second event: July 28, 2022.  Also Patroclus and Menoetius.  Split the teams because of weather.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r>
              <a:t>Mix of amateurs and professional astronomers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Amateur astronomy creates future astronomers. </a:t>
            </a:r>
          </a:p>
          <a:p>
            <a:pPr/>
            <a:r>
              <a:t>Outreach is critical.  Bring in others, create community and it will pay dividends.  </a:t>
            </a:r>
          </a:p>
          <a:p>
            <a:pPr/>
          </a:p>
          <a:p>
            <a:pPr/>
            <a:r>
              <a:t>Image; Courtesy Yana Ruhland, 2022 age 7.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In 1985 astronomers used an occultation technique to discover that Pluto had an atmosphere.  Wise Observatory in Tel Aviv </a:t>
            </a:r>
          </a:p>
          <a:p>
            <a:pPr/>
          </a:p>
          <a:p>
            <a:pPr/>
            <a:r>
              <a:t>Estimating surface temperature and radius of Pluto, able to determine the mean molecular weight.  Scientists proposed it was Nitrogen.     </a:t>
            </a:r>
          </a:p>
          <a:p>
            <a:pPr/>
          </a:p>
          <a:p>
            <a:pPr/>
          </a:p>
          <a:p>
            <a:pPr/>
          </a:p>
          <a:p>
            <a:pPr/>
            <a:r>
              <a:t>Astronomers observed several occultations of Pluto and Charon in the 1980s in an attempt to learn about the existence of and composition of their atmosphere </a:t>
            </a:r>
          </a:p>
          <a:p>
            <a:pPr/>
          </a:p>
          <a:p>
            <a:pPr/>
            <a:r>
              <a:t>In 2001 NASA approved the New Horizons Space Mission </a:t>
            </a:r>
          </a:p>
          <a:p>
            <a:pPr/>
          </a:p>
          <a:p>
            <a:pPr/>
            <a:r>
              <a:t> In 2002 scientists discovered that over a 14 year period Pluto’s atmosphere had doubled in size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2001 New Horizons Space Mission.  </a:t>
            </a:r>
            <a:br/>
            <a:r>
              <a:t>Plan to go to Pluto and its moon, Charon.</a:t>
            </a:r>
          </a:p>
          <a:p>
            <a:pPr/>
            <a:r>
              <a:t>Coincidentally, Pluto’s orbit taking it into the plane of the Milky Way as seen from earth.</a:t>
            </a:r>
          </a:p>
          <a:p>
            <a:pPr/>
            <a:r>
              <a:t>A lot of more opportunities for Pluto to pass in front of stars. </a:t>
            </a:r>
          </a:p>
          <a:p>
            <a:pPr/>
          </a:p>
          <a:p>
            <a:pPr/>
            <a:r>
              <a:t>2003 I entered college and, like any good mathematics and physics major, sought a summer job that paid.</a:t>
            </a:r>
          </a:p>
          <a:p>
            <a:pPr/>
          </a:p>
          <a:p>
            <a:pPr/>
            <a:r>
              <a:t>2006 launch of the New Horizons spacecraft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2007 - Pluto Occultation observed from Tasmania </a:t>
            </a:r>
          </a:p>
          <a:p>
            <a:pPr/>
            <a:br/>
            <a:r>
              <a:t>Portable 14-inch Meade LX-200 telescope.  “In case of bad weather”.  Ended up being useful because we had a lot of clouds.</a:t>
            </a:r>
          </a:p>
          <a:p>
            <a:pPr/>
            <a:br/>
            <a:r>
              <a:t>Observed from Musselroe Bay, Tasmania. We consulted with the New Zealand Weather service to locate the place with best probability for clear weather</a:t>
            </a:r>
          </a:p>
          <a:p>
            <a:pPr/>
          </a:p>
          <a:p>
            <a:pPr/>
            <a:r>
              <a:t>Used a subframe of the entire frame</a:t>
            </a:r>
          </a:p>
          <a:p>
            <a:pPr/>
            <a:r>
              <a:t>No filters</a:t>
            </a:r>
          </a:p>
          <a:p>
            <a:pPr/>
          </a:p>
          <a:p>
            <a:pPr/>
            <a:r>
              <a:t>This maximizes speed of the readout </a:t>
            </a:r>
          </a:p>
          <a:p>
            <a:pPr/>
          </a:p>
          <a:p>
            <a:pPr/>
          </a:p>
          <a:p>
            <a:pPr/>
          </a:p>
          <a:p>
            <a:pPr/>
            <a:r>
              <a:t>Recorded the first central-flash occultation by Pluto. Only get a central flash when there’s an atmosphere.</a:t>
            </a:r>
          </a:p>
          <a:p>
            <a:pPr/>
          </a:p>
          <a:p>
            <a:pPr/>
            <a:r>
              <a:t>Radius of Pluto is 1150 meters (ish)</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2014 Paper about Pluto’s atmosphere.</a:t>
            </a:r>
          </a:p>
          <a:p>
            <a:pPr/>
            <a:r>
              <a:t>Shows the locations of observatories for the 2007 occultation of Pluto by UCAC star P452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C.B. Olkin et al., Icarus 239 (2014) 15-22</a:t>
            </a:r>
          </a:p>
          <a:p>
            <a:pPr/>
            <a:br/>
            <a:r>
              <a:t>Pluto’s globe as seen from earth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Prediction for the 2005 July 11 Charon occultation by C313.2 across South America </a:t>
            </a:r>
          </a:p>
          <a:p>
            <a:pPr/>
          </a:p>
          <a:p>
            <a:pPr/>
            <a:r>
              <a:t>3 separate research groups went after this one. Goal was to constrain the atmosphere and get more detail about the shape and size in order to figure out Charon’s density.</a:t>
            </a:r>
          </a:p>
          <a:p>
            <a:pPr/>
          </a:p>
          <a:p>
            <a:pPr/>
            <a:r>
              <a:t>8 total observation sites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2019300" y="3429000"/>
            <a:ext cx="20955000" cy="4102100"/>
          </a:xfrm>
          <a:prstGeom prst="rect">
            <a:avLst/>
          </a:prstGeom>
        </p:spPr>
        <p:txBody>
          <a:bodyPr anchor="b"/>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Title Text</a:t>
            </a:r>
          </a:p>
        </p:txBody>
      </p:sp>
      <p:sp>
        <p:nvSpPr>
          <p:cNvPr id="12" name="Body Level One…"/>
          <p:cNvSpPr txBox="1"/>
          <p:nvPr>
            <p:ph type="body" sz="quarter" idx="1"/>
          </p:nvPr>
        </p:nvSpPr>
        <p:spPr>
          <a:xfrm>
            <a:off x="2019300" y="7518400"/>
            <a:ext cx="20955000" cy="1968500"/>
          </a:xfrm>
          <a:prstGeom prst="rect">
            <a:avLst/>
          </a:prstGeom>
        </p:spPr>
        <p:txBody>
          <a:bodyPr anchor="t"/>
          <a:lstStyle>
            <a:lvl1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3" name="Body Level One…"/>
          <p:cNvSpPr txBox="1"/>
          <p:nvPr>
            <p:ph type="body" idx="1"/>
          </p:nvPr>
        </p:nvSpPr>
        <p:spPr>
          <a:xfrm>
            <a:off x="1714500" y="965200"/>
            <a:ext cx="20955000" cy="11785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 name="Black and white photo of two trees silhouetted against the sky"/>
          <p:cNvSpPr/>
          <p:nvPr>
            <p:ph type="pic" idx="21"/>
          </p:nvPr>
        </p:nvSpPr>
        <p:spPr>
          <a:xfrm>
            <a:off x="1643849" y="-1906357"/>
            <a:ext cx="21149127" cy="13782214"/>
          </a:xfrm>
          <a:prstGeom prst="rect">
            <a:avLst/>
          </a:prstGeom>
          <a:ln w="9525">
            <a:round/>
          </a:ln>
        </p:spPr>
        <p:txBody>
          <a:bodyPr lIns="91439" tIns="45719" rIns="91439" bIns="45719" anchor="t">
            <a:noAutofit/>
          </a:bodyPr>
          <a:lstStyle/>
          <a:p>
            <a:pPr/>
          </a:p>
        </p:txBody>
      </p:sp>
      <p:sp>
        <p:nvSpPr>
          <p:cNvPr id="102" name="Body Level One…"/>
          <p:cNvSpPr txBox="1"/>
          <p:nvPr>
            <p:ph type="body" sz="quarter" idx="1"/>
          </p:nvPr>
        </p:nvSpPr>
        <p:spPr>
          <a:xfrm>
            <a:off x="1905000" y="10121900"/>
            <a:ext cx="9766300" cy="927100"/>
          </a:xfrm>
          <a:prstGeom prst="rect">
            <a:avLst/>
          </a:prstGeom>
        </p:spPr>
        <p:txBody>
          <a:bodyPr anchor="t"/>
          <a:lstStyle>
            <a:lvl1pPr marL="0" indent="0">
              <a:spcBef>
                <a:spcPts val="0"/>
              </a:spcBef>
              <a:buSzTx/>
              <a:buNone/>
              <a:defRPr sz="3200">
                <a:solidFill>
                  <a:srgbClr val="515151"/>
                </a:solidFill>
                <a:latin typeface="Bradley Hand ITC TT-Bold"/>
                <a:ea typeface="Bradley Hand ITC TT-Bold"/>
                <a:cs typeface="Bradley Hand ITC TT-Bold"/>
                <a:sym typeface="Bradley Hand ITC TT-Bold"/>
              </a:defRPr>
            </a:lvl1pPr>
            <a:lvl2pPr marL="0" indent="0">
              <a:spcBef>
                <a:spcPts val="0"/>
              </a:spcBef>
              <a:buSzTx/>
              <a:buNone/>
              <a:defRPr sz="3200">
                <a:solidFill>
                  <a:srgbClr val="515151"/>
                </a:solidFill>
                <a:latin typeface="Bradley Hand ITC TT-Bold"/>
                <a:ea typeface="Bradley Hand ITC TT-Bold"/>
                <a:cs typeface="Bradley Hand ITC TT-Bold"/>
                <a:sym typeface="Bradley Hand ITC TT-Bold"/>
              </a:defRPr>
            </a:lvl2pPr>
            <a:lvl3pPr marL="0" indent="0">
              <a:spcBef>
                <a:spcPts val="0"/>
              </a:spcBef>
              <a:buSzTx/>
              <a:buNone/>
              <a:defRPr sz="3200">
                <a:solidFill>
                  <a:srgbClr val="515151"/>
                </a:solidFill>
                <a:latin typeface="Bradley Hand ITC TT-Bold"/>
                <a:ea typeface="Bradley Hand ITC TT-Bold"/>
                <a:cs typeface="Bradley Hand ITC TT-Bold"/>
                <a:sym typeface="Bradley Hand ITC TT-Bold"/>
              </a:defRPr>
            </a:lvl3pPr>
            <a:lvl4pPr marL="0" indent="0">
              <a:spcBef>
                <a:spcPts val="0"/>
              </a:spcBef>
              <a:buSzTx/>
              <a:buNone/>
              <a:defRPr sz="3200">
                <a:solidFill>
                  <a:srgbClr val="515151"/>
                </a:solidFill>
                <a:latin typeface="Bradley Hand ITC TT-Bold"/>
                <a:ea typeface="Bradley Hand ITC TT-Bold"/>
                <a:cs typeface="Bradley Hand ITC TT-Bold"/>
                <a:sym typeface="Bradley Hand ITC TT-Bold"/>
              </a:defRPr>
            </a:lvl4pPr>
            <a:lvl5pPr marL="0" indent="0">
              <a:spcBef>
                <a:spcPts val="0"/>
              </a:spcBef>
              <a:buSzTx/>
              <a:buNone/>
              <a:defRPr sz="3200">
                <a:solidFill>
                  <a:srgbClr val="515151"/>
                </a:solidFill>
                <a:latin typeface="Bradley Hand ITC TT-Bold"/>
                <a:ea typeface="Bradley Hand ITC TT-Bold"/>
                <a:cs typeface="Bradley Hand ITC TT-Bold"/>
                <a:sym typeface="Bradley Hand ITC TT-Bold"/>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2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0" name="Black and white photo of a tree silhouetted against the sky"/>
          <p:cNvSpPr/>
          <p:nvPr>
            <p:ph type="pic" idx="21"/>
          </p:nvPr>
        </p:nvSpPr>
        <p:spPr>
          <a:xfrm>
            <a:off x="611458" y="-906627"/>
            <a:ext cx="22606597" cy="14732000"/>
          </a:xfrm>
          <a:prstGeom prst="rect">
            <a:avLst/>
          </a:prstGeom>
          <a:ln w="9525">
            <a:round/>
          </a:ln>
        </p:spPr>
        <p:txBody>
          <a:bodyPr lIns="91439" tIns="45719" rIns="91439" bIns="45719" anchor="t">
            <a:noAutofit/>
          </a:bodyPr>
          <a:lstStyle/>
          <a:p>
            <a:pPr/>
          </a:p>
        </p:txBody>
      </p:sp>
      <p:sp>
        <p:nvSpPr>
          <p:cNvPr id="111" name="Black and white photo of a tree silhouetted against the sky"/>
          <p:cNvSpPr/>
          <p:nvPr>
            <p:ph type="pic" idx="22"/>
          </p:nvPr>
        </p:nvSpPr>
        <p:spPr>
          <a:xfrm>
            <a:off x="751558" y="-758563"/>
            <a:ext cx="22203409" cy="14469256"/>
          </a:xfrm>
          <a:prstGeom prst="rect">
            <a:avLst/>
          </a:prstGeom>
          <a:ln w="9525">
            <a:round/>
          </a:ln>
        </p:spPr>
        <p:txBody>
          <a:bodyPr lIns="91439" tIns="45719" rIns="91439" bIns="45719" anchor="t">
            <a:noAutofit/>
          </a:bodyPr>
          <a:lstStyle/>
          <a:p>
            <a:pP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Black and white photo of a tree silhouetted against the sky 2"/>
          <p:cNvSpPr/>
          <p:nvPr>
            <p:ph type="pic" idx="21"/>
          </p:nvPr>
        </p:nvSpPr>
        <p:spPr>
          <a:xfrm>
            <a:off x="1894636" y="925160"/>
            <a:ext cx="21212638" cy="13823602"/>
          </a:xfrm>
          <a:prstGeom prst="rect">
            <a:avLst/>
          </a:prstGeom>
          <a:ln w="9525">
            <a:round/>
          </a:ln>
        </p:spPr>
        <p:txBody>
          <a:bodyPr lIns="91439" tIns="45719" rIns="91439" bIns="45719" anchor="t">
            <a:noAutofit/>
          </a:bodyPr>
          <a:lstStyle/>
          <a:p>
            <a:pPr/>
          </a:p>
        </p:txBody>
      </p:sp>
      <p:sp>
        <p:nvSpPr>
          <p:cNvPr id="120" name="Black and white photo of two trees silhouetted against the sky"/>
          <p:cNvSpPr/>
          <p:nvPr>
            <p:ph type="pic" sz="half" idx="22"/>
          </p:nvPr>
        </p:nvSpPr>
        <p:spPr>
          <a:xfrm>
            <a:off x="11546603" y="-229489"/>
            <a:ext cx="11838431" cy="7714730"/>
          </a:xfrm>
          <a:prstGeom prst="rect">
            <a:avLst/>
          </a:prstGeom>
          <a:ln w="9525">
            <a:round/>
          </a:ln>
        </p:spPr>
        <p:txBody>
          <a:bodyPr lIns="91439" tIns="45719" rIns="91439" bIns="45719" anchor="t">
            <a:noAutofit/>
          </a:bodyPr>
          <a:lstStyle/>
          <a:p>
            <a:pPr/>
          </a:p>
        </p:txBody>
      </p:sp>
      <p:sp>
        <p:nvSpPr>
          <p:cNvPr id="121" name="Black and white photo of a tree silhouetted against the sky 1"/>
          <p:cNvSpPr/>
          <p:nvPr>
            <p:ph type="pic" idx="23"/>
          </p:nvPr>
        </p:nvSpPr>
        <p:spPr>
          <a:xfrm>
            <a:off x="1601469" y="1266508"/>
            <a:ext cx="16989992" cy="11071839"/>
          </a:xfrm>
          <a:prstGeom prst="rect">
            <a:avLst/>
          </a:prstGeom>
          <a:ln w="9525">
            <a:round/>
          </a:ln>
        </p:spPr>
        <p:txBody>
          <a:bodyPr lIns="91439" tIns="45719" rIns="91439" bIns="45719" anchor="t">
            <a:noAutofit/>
          </a:bodyPr>
          <a:lstStyle/>
          <a:p>
            <a:pP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Johnny Appleseed"/>
          <p:cNvSpPr txBox="1"/>
          <p:nvPr>
            <p:ph type="body" sz="quarter" idx="21"/>
          </p:nvPr>
        </p:nvSpPr>
        <p:spPr>
          <a:xfrm>
            <a:off x="2374900" y="8953500"/>
            <a:ext cx="19621500" cy="736600"/>
          </a:xfrm>
          <a:prstGeom prst="rect">
            <a:avLst/>
          </a:prstGeom>
        </p:spPr>
        <p:txBody>
          <a:bodyPr anchor="t">
            <a:spAutoFit/>
          </a:bodyPr>
          <a:lstStyle>
            <a:lvl1pPr marL="0" indent="0" algn="ctr">
              <a:spcBef>
                <a:spcPts val="0"/>
              </a:spcBef>
              <a:buSzTx/>
              <a:buNone/>
              <a:defRPr i="1" sz="4400"/>
            </a:lvl1pPr>
          </a:lstStyle>
          <a:p>
            <a:pPr/>
            <a:r>
              <a:t>–Johnny Appleseed</a:t>
            </a:r>
          </a:p>
        </p:txBody>
      </p:sp>
      <p:sp>
        <p:nvSpPr>
          <p:cNvPr id="130" name="“Type a quote here.”"/>
          <p:cNvSpPr txBox="1"/>
          <p:nvPr>
            <p:ph type="body" sz="quarter" idx="22"/>
          </p:nvPr>
        </p:nvSpPr>
        <p:spPr>
          <a:xfrm>
            <a:off x="2374900" y="5530850"/>
            <a:ext cx="19621500" cy="939800"/>
          </a:xfrm>
          <a:prstGeom prst="rect">
            <a:avLst/>
          </a:prstGeom>
        </p:spPr>
        <p:txBody>
          <a:bodyPr>
            <a:spAutoFit/>
          </a:bodyPr>
          <a:lstStyle>
            <a:lvl1pPr marL="0" indent="0" algn="ctr">
              <a:spcBef>
                <a:spcPts val="0"/>
              </a:spcBef>
              <a:buSzTx/>
              <a:buNone/>
              <a:defRPr sz="5800"/>
            </a:lvl1pPr>
          </a:lstStyle>
          <a:p>
            <a:pPr/>
            <a:r>
              <a:t>“Type a quote here.”</a:t>
            </a: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Black and white photo of two trees silhouetted against the sky"/>
          <p:cNvSpPr/>
          <p:nvPr>
            <p:ph type="pic" idx="21"/>
          </p:nvPr>
        </p:nvSpPr>
        <p:spPr>
          <a:xfrm>
            <a:off x="-1067601" y="-2616200"/>
            <a:ext cx="27665345" cy="18028626"/>
          </a:xfrm>
          <a:prstGeom prst="rect">
            <a:avLst/>
          </a:prstGeom>
        </p:spPr>
        <p:txBody>
          <a:bodyPr lIns="91439" tIns="45719" rIns="91439" bIns="45719" anchor="t">
            <a:noAutofit/>
          </a:bodyPr>
          <a:lstStyle/>
          <a:p>
            <a:pP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Black and white photo of two trees silhouetted against the sky"/>
          <p:cNvSpPr/>
          <p:nvPr>
            <p:ph type="pic" idx="21"/>
          </p:nvPr>
        </p:nvSpPr>
        <p:spPr>
          <a:xfrm>
            <a:off x="3012055" y="-1422648"/>
            <a:ext cx="18708909" cy="121920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2019300" y="9105900"/>
            <a:ext cx="20955000" cy="2349500"/>
          </a:xfrm>
          <a:prstGeom prst="rect">
            <a:avLst/>
          </a:prstGeom>
        </p:spPr>
        <p:txBody>
          <a:bodyPr anchor="b"/>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Title Text</a:t>
            </a:r>
          </a:p>
        </p:txBody>
      </p:sp>
      <p:sp>
        <p:nvSpPr>
          <p:cNvPr id="22" name="Body Level One…"/>
          <p:cNvSpPr txBox="1"/>
          <p:nvPr>
            <p:ph type="body" sz="quarter" idx="1"/>
          </p:nvPr>
        </p:nvSpPr>
        <p:spPr>
          <a:xfrm>
            <a:off x="2019300" y="11480800"/>
            <a:ext cx="20955000" cy="1841500"/>
          </a:xfrm>
          <a:prstGeom prst="rect">
            <a:avLst/>
          </a:prstGeom>
        </p:spPr>
        <p:txBody>
          <a:bodyPr anchor="t"/>
          <a:lstStyle>
            <a:lvl1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txBox="1"/>
          <p:nvPr>
            <p:ph type="title"/>
          </p:nvPr>
        </p:nvSpPr>
        <p:spPr>
          <a:xfrm>
            <a:off x="2019300" y="4800600"/>
            <a:ext cx="20955000" cy="4102100"/>
          </a:xfrm>
          <a:prstGeom prst="rect">
            <a:avLst/>
          </a:prstGeom>
        </p:spPr>
        <p:txBody>
          <a:bodyPr/>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Title Text</a:t>
            </a:r>
          </a:p>
        </p:txBody>
      </p:sp>
      <p:sp>
        <p:nvSpPr>
          <p:cNvPr id="31" name="Slide Number"/>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Black and white photo of a tree silhouetted against the sky"/>
          <p:cNvSpPr/>
          <p:nvPr>
            <p:ph type="pic" idx="21"/>
          </p:nvPr>
        </p:nvSpPr>
        <p:spPr>
          <a:xfrm>
            <a:off x="12077064" y="-1117735"/>
            <a:ext cx="22736901" cy="14816916"/>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1714500" y="1651000"/>
            <a:ext cx="9880600" cy="5499100"/>
          </a:xfrm>
          <a:prstGeom prst="rect">
            <a:avLst/>
          </a:prstGeom>
        </p:spPr>
        <p:txBody>
          <a:bodyPr anchor="b"/>
          <a:lstStyle/>
          <a:p>
            <a:pPr/>
            <a:r>
              <a:t>Title Text</a:t>
            </a:r>
          </a:p>
        </p:txBody>
      </p:sp>
      <p:sp>
        <p:nvSpPr>
          <p:cNvPr id="40" name="Body Level One…"/>
          <p:cNvSpPr txBox="1"/>
          <p:nvPr>
            <p:ph type="body" sz="quarter" idx="1"/>
          </p:nvPr>
        </p:nvSpPr>
        <p:spPr>
          <a:xfrm>
            <a:off x="1714500" y="7315200"/>
            <a:ext cx="9880600" cy="47498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Black and white photo of a tree silhouetted against the sky"/>
          <p:cNvSpPr/>
          <p:nvPr>
            <p:ph type="pic" idx="21"/>
          </p:nvPr>
        </p:nvSpPr>
        <p:spPr>
          <a:xfrm>
            <a:off x="12594589" y="940886"/>
            <a:ext cx="20229006" cy="13182601"/>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727200" y="3810000"/>
            <a:ext cx="9601200" cy="8470900"/>
          </a:xfrm>
          <a:prstGeom prst="rect">
            <a:avLst/>
          </a:prstGeom>
        </p:spPr>
        <p:txBody>
          <a:bodyPr/>
          <a:lstStyle>
            <a:lvl1pPr marL="495300" indent="-495300">
              <a:defRPr sz="4600"/>
            </a:lvl1pPr>
            <a:lvl2pPr marL="990600" indent="-495300">
              <a:defRPr sz="4600"/>
            </a:lvl2pPr>
            <a:lvl3pPr marL="1485900" indent="-495300">
              <a:defRPr sz="4600"/>
            </a:lvl3pPr>
            <a:lvl4pPr marL="1981200" indent="-495300">
              <a:defRPr sz="4600"/>
            </a:lvl4pPr>
            <a:lvl5pPr marL="2476500" indent="-495300">
              <a:defRPr sz="46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1714500" y="3803650"/>
            <a:ext cx="9601200" cy="8470900"/>
          </a:xfrm>
          <a:prstGeom prst="rect">
            <a:avLst/>
          </a:prstGeom>
        </p:spPr>
        <p:txBody>
          <a:bodyPr/>
          <a:lstStyle>
            <a:lvl1pPr marL="495300" indent="-495300">
              <a:defRPr sz="4600"/>
            </a:lvl1pPr>
            <a:lvl2pPr marL="990600" indent="-495300">
              <a:defRPr sz="4600"/>
            </a:lvl2pPr>
            <a:lvl3pPr marL="1485900" indent="-495300">
              <a:defRPr sz="4600"/>
            </a:lvl3pPr>
            <a:lvl4pPr marL="1981200" indent="-495300">
              <a:defRPr sz="4600"/>
            </a:lvl4pPr>
            <a:lvl5pPr marL="2476500" indent="-495300">
              <a:defRPr sz="4600"/>
            </a:lvl5p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1727200" y="3810000"/>
            <a:ext cx="9601200" cy="8470900"/>
          </a:xfrm>
          <a:prstGeom prst="rect">
            <a:avLst/>
          </a:prstGeom>
        </p:spPr>
        <p:txBody>
          <a:bodyPr/>
          <a:lstStyle>
            <a:lvl1pPr marL="495300" indent="-495300">
              <a:defRPr sz="4600"/>
            </a:lvl1pPr>
            <a:lvl2pPr marL="990600" indent="-495300">
              <a:defRPr sz="4600"/>
            </a:lvl2pPr>
            <a:lvl3pPr marL="1485900" indent="-495300">
              <a:defRPr sz="4600"/>
            </a:lvl3pPr>
            <a:lvl4pPr marL="1981200" indent="-495300">
              <a:defRPr sz="4600"/>
            </a:lvl4pPr>
            <a:lvl5pPr marL="2476500" indent="-495300">
              <a:defRPr sz="46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1714500" y="444500"/>
            <a:ext cx="20955000" cy="250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714500" y="3822700"/>
            <a:ext cx="20955000" cy="892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2846050"/>
            <a:ext cx="419100" cy="457200"/>
          </a:xfrm>
          <a:prstGeom prst="rect">
            <a:avLst/>
          </a:prstGeom>
          <a:ln w="12700">
            <a:miter lim="400000"/>
          </a:ln>
        </p:spPr>
        <p:txBody>
          <a:bodyPr wrap="none" lIns="50800" tIns="50800" rIns="50800" bIns="50800" anchor="ctr">
            <a:spAutoFit/>
          </a:bodyPr>
          <a:lstStyle>
            <a:lvl1pPr algn="ctr">
              <a:spcBef>
                <a:spcPts val="0"/>
              </a:spcBef>
              <a:defRPr sz="2400">
                <a:solidFill>
                  <a:srgbClr val="434343"/>
                </a:solidFill>
                <a:effectLst>
                  <a:outerShdw sx="100000" sy="100000" kx="0" ky="0" algn="b" rotWithShape="0" blurRad="25400" dist="23648" dir="16200000">
                    <a:srgbClr val="000000">
                      <a:alpha val="20689"/>
                    </a:srgbClr>
                  </a:outerShdw>
                </a:effectLs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1pPr>
      <a:lvl2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2pPr>
      <a:lvl3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3pPr>
      <a:lvl4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4pPr>
      <a:lvl5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5pPr>
      <a:lvl6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6pPr>
      <a:lvl7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7pPr>
      <a:lvl8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8pPr>
      <a:lvl9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9pPr>
    </p:titleStyle>
    <p:bodyStyle>
      <a:lvl1pPr marL="5842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1pPr>
      <a:lvl2pPr marL="11684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2pPr>
      <a:lvl3pPr marL="17526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3pPr>
      <a:lvl4pPr marL="23368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4pPr>
      <a:lvl5pPr marL="29210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5pPr>
      <a:lvl6pPr marL="35052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6pPr>
      <a:lvl7pPr marL="40894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7pPr>
      <a:lvl8pPr marL="46736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8pPr>
      <a:lvl9pPr marL="52578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g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16.png"/><Relationship Id="rId6" Type="http://schemas.openxmlformats.org/officeDocument/2006/relationships/image" Target="../media/image8.jpe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9.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4.jpeg"/><Relationship Id="rId4" Type="http://schemas.openxmlformats.org/officeDocument/2006/relationships/image" Target="../media/image2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18.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1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noFill/>
      </p:bgPr>
    </p:bg>
    <p:spTree>
      <p:nvGrpSpPr>
        <p:cNvPr id="1" name=""/>
        <p:cNvGrpSpPr/>
        <p:nvPr/>
      </p:nvGrpSpPr>
      <p:grpSpPr>
        <a:xfrm>
          <a:off x="0" y="0"/>
          <a:ext cx="0" cy="0"/>
          <a:chOff x="0" y="0"/>
          <a:chExt cx="0" cy="0"/>
        </a:xfrm>
      </p:grpSpPr>
      <p:pic>
        <p:nvPicPr>
          <p:cNvPr id="155" name="Black and white photo of a tree silhouetted against the sky" descr="Black and white photo of a tree silhouetted against the sky"/>
          <p:cNvPicPr>
            <a:picLocks noChangeAspect="0"/>
          </p:cNvPicPr>
          <p:nvPr>
            <p:ph type="pic" idx="21"/>
          </p:nvPr>
        </p:nvPicPr>
        <p:blipFill>
          <a:blip r:embed="rId2">
            <a:extLst/>
          </a:blip>
          <a:stretch>
            <a:fillRect/>
          </a:stretch>
        </p:blipFill>
        <p:spPr>
          <a:xfrm>
            <a:off x="12496800" y="1498996"/>
            <a:ext cx="10160000" cy="10744201"/>
          </a:xfrm>
          <a:prstGeom prst="rect">
            <a:avLst/>
          </a:prstGeom>
        </p:spPr>
      </p:pic>
      <p:sp>
        <p:nvSpPr>
          <p:cNvPr id="156" name="An Amateur’s View of Asteroids"/>
          <p:cNvSpPr txBox="1"/>
          <p:nvPr>
            <p:ph type="title"/>
          </p:nvPr>
        </p:nvSpPr>
        <p:spPr>
          <a:prstGeom prst="rect">
            <a:avLst/>
          </a:prstGeom>
        </p:spPr>
        <p:txBody>
          <a:bodyPr/>
          <a:lstStyle>
            <a:lvl1pPr>
              <a:defRPr>
                <a:solidFill>
                  <a:srgbClr val="FFFFFF"/>
                </a:solidFill>
              </a:defRPr>
            </a:lvl1pPr>
          </a:lstStyle>
          <a:p>
            <a:pPr/>
            <a:r>
              <a:t>An Amateur’s View of Asteroids </a:t>
            </a:r>
          </a:p>
        </p:txBody>
      </p:sp>
      <p:sp>
        <p:nvSpPr>
          <p:cNvPr id="157" name="Trina C.R.B. Ruhland…"/>
          <p:cNvSpPr txBox="1"/>
          <p:nvPr>
            <p:ph type="body" sz="quarter" idx="1"/>
          </p:nvPr>
        </p:nvSpPr>
        <p:spPr>
          <a:xfrm>
            <a:off x="1701800" y="7315200"/>
            <a:ext cx="9880600" cy="4749800"/>
          </a:xfrm>
          <a:prstGeom prst="rect">
            <a:avLst/>
          </a:prstGeom>
        </p:spPr>
        <p:txBody>
          <a:bodyPr/>
          <a:lstStyle/>
          <a:p>
            <a:pPr/>
            <a:r>
              <a:t>Trina C.R.B. Ruhland</a:t>
            </a:r>
          </a:p>
          <a:p>
            <a:pPr/>
            <a:r>
              <a:t>Community Astronomer</a:t>
            </a:r>
          </a:p>
        </p:txBody>
      </p:sp>
      <p:grpSp>
        <p:nvGrpSpPr>
          <p:cNvPr id="160" name="IMG_0071.jpeg"/>
          <p:cNvGrpSpPr/>
          <p:nvPr/>
        </p:nvGrpSpPr>
        <p:grpSpPr>
          <a:xfrm>
            <a:off x="12124723" y="128174"/>
            <a:ext cx="10388601" cy="13817601"/>
            <a:chOff x="0" y="0"/>
            <a:chExt cx="10388600" cy="13817600"/>
          </a:xfrm>
        </p:grpSpPr>
        <p:pic>
          <p:nvPicPr>
            <p:cNvPr id="159" name="IMG_0071.jpeg" descr="IMG_0071.jpeg"/>
            <p:cNvPicPr>
              <a:picLocks noChangeAspect="1"/>
            </p:cNvPicPr>
            <p:nvPr/>
          </p:nvPicPr>
          <p:blipFill>
            <a:blip r:embed="rId3">
              <a:extLst/>
            </a:blip>
            <a:stretch>
              <a:fillRect/>
            </a:stretch>
          </p:blipFill>
          <p:spPr>
            <a:xfrm>
              <a:off x="50800" y="50800"/>
              <a:ext cx="10287000" cy="13716000"/>
            </a:xfrm>
            <a:prstGeom prst="rect">
              <a:avLst/>
            </a:prstGeom>
            <a:ln>
              <a:noFill/>
            </a:ln>
            <a:effectLst/>
          </p:spPr>
        </p:pic>
        <p:pic>
          <p:nvPicPr>
            <p:cNvPr id="158" name="IMG_0071.jpeg" descr="IMG_0071.jpeg"/>
            <p:cNvPicPr>
              <a:picLocks noChangeAspect="0"/>
            </p:cNvPicPr>
            <p:nvPr/>
          </p:nvPicPr>
          <p:blipFill>
            <a:blip r:embed="rId4">
              <a:extLst/>
            </a:blip>
            <a:stretch>
              <a:fillRect/>
            </a:stretch>
          </p:blipFill>
          <p:spPr>
            <a:xfrm>
              <a:off x="0" y="0"/>
              <a:ext cx="10388600" cy="13817600"/>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pasted-movie.png" descr="pasted-movie.png"/>
          <p:cNvPicPr>
            <a:picLocks noChangeAspect="1"/>
          </p:cNvPicPr>
          <p:nvPr/>
        </p:nvPicPr>
        <p:blipFill>
          <a:blip r:embed="rId2">
            <a:extLst/>
          </a:blip>
          <a:stretch>
            <a:fillRect/>
          </a:stretch>
        </p:blipFill>
        <p:spPr>
          <a:xfrm>
            <a:off x="4732008" y="-422732"/>
            <a:ext cx="14507777" cy="14159163"/>
          </a:xfrm>
          <a:prstGeom prst="rect">
            <a:avLst/>
          </a:prstGeom>
          <a:ln w="12700">
            <a:miter lim="400000"/>
          </a:ln>
        </p:spPr>
      </p:pic>
      <p:sp>
        <p:nvSpPr>
          <p:cNvPr id="203" name="Data:…"/>
          <p:cNvSpPr txBox="1"/>
          <p:nvPr/>
        </p:nvSpPr>
        <p:spPr>
          <a:xfrm>
            <a:off x="19528814" y="391125"/>
            <a:ext cx="4184262" cy="321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Data: </a:t>
            </a:r>
          </a:p>
          <a:p>
            <a:pPr/>
            <a:r>
              <a:t>2007 Pluto Occultation</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pasted-movie.png" descr="pasted-movie.png"/>
          <p:cNvPicPr>
            <a:picLocks noChangeAspect="1"/>
          </p:cNvPicPr>
          <p:nvPr/>
        </p:nvPicPr>
        <p:blipFill>
          <a:blip r:embed="rId3">
            <a:extLst/>
          </a:blip>
          <a:stretch>
            <a:fillRect/>
          </a:stretch>
        </p:blipFill>
        <p:spPr>
          <a:xfrm>
            <a:off x="4805109" y="77927"/>
            <a:ext cx="12770827" cy="13716001"/>
          </a:xfrm>
          <a:prstGeom prst="rect">
            <a:avLst/>
          </a:prstGeom>
          <a:ln w="12700">
            <a:miter lim="400000"/>
          </a:ln>
        </p:spPr>
      </p:pic>
      <p:sp>
        <p:nvSpPr>
          <p:cNvPr id="206" name="C.B. Olkin et al. (2014)…"/>
          <p:cNvSpPr txBox="1"/>
          <p:nvPr/>
        </p:nvSpPr>
        <p:spPr>
          <a:xfrm>
            <a:off x="18169571" y="314239"/>
            <a:ext cx="5169746" cy="402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C.B. Olkin et al. (2014)</a:t>
            </a:r>
          </a:p>
          <a:p>
            <a:pPr/>
            <a:r>
              <a:t>Pluto’s Globe as seen from Earth</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pasted-movie.png" descr="pasted-movie.png"/>
          <p:cNvPicPr>
            <a:picLocks noChangeAspect="1"/>
          </p:cNvPicPr>
          <p:nvPr/>
        </p:nvPicPr>
        <p:blipFill>
          <a:blip r:embed="rId3">
            <a:extLst/>
          </a:blip>
          <a:stretch>
            <a:fillRect/>
          </a:stretch>
        </p:blipFill>
        <p:spPr>
          <a:xfrm>
            <a:off x="1315620" y="-486445"/>
            <a:ext cx="21130113" cy="14268438"/>
          </a:xfrm>
          <a:prstGeom prst="rect">
            <a:avLst/>
          </a:prstGeom>
          <a:ln w="12700">
            <a:miter lim="400000"/>
          </a:ln>
        </p:spPr>
      </p:pic>
      <p:sp>
        <p:nvSpPr>
          <p:cNvPr id="211" name="Charon Occultation prediction"/>
          <p:cNvSpPr txBox="1"/>
          <p:nvPr/>
        </p:nvSpPr>
        <p:spPr>
          <a:xfrm>
            <a:off x="14833248" y="557427"/>
            <a:ext cx="6234389"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Charon Occultation prediction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Getting Creative: Cerro Tololo Charon Occultation"/>
          <p:cNvSpPr txBox="1"/>
          <p:nvPr>
            <p:ph type="title"/>
          </p:nvPr>
        </p:nvSpPr>
        <p:spPr>
          <a:prstGeom prst="rect">
            <a:avLst/>
          </a:prstGeom>
        </p:spPr>
        <p:txBody>
          <a:bodyPr/>
          <a:lstStyle>
            <a:lvl1pPr defTabSz="808990">
              <a:defRPr sz="7840"/>
            </a:lvl1pPr>
          </a:lstStyle>
          <a:p>
            <a:pPr/>
            <a:r>
              <a:t>Getting Creative: Cerro Tololo Charon Occultation</a:t>
            </a:r>
          </a:p>
        </p:txBody>
      </p:sp>
      <p:sp>
        <p:nvSpPr>
          <p:cNvPr id="216" name="Photograph: NOAO/AURA/NS"/>
          <p:cNvSpPr txBox="1"/>
          <p:nvPr>
            <p:ph type="body" idx="1"/>
          </p:nvPr>
        </p:nvSpPr>
        <p:spPr>
          <a:prstGeom prst="rect">
            <a:avLst/>
          </a:prstGeom>
        </p:spPr>
        <p:txBody>
          <a:bodyPr/>
          <a:lstStyle/>
          <a:p>
            <a:pPr marL="233679" indent="-233679" defTabSz="330200">
              <a:spcBef>
                <a:spcPts val="2100"/>
              </a:spcBef>
              <a:defRPr sz="2240"/>
            </a:pPr>
          </a:p>
          <a:p>
            <a:pPr marL="233679" indent="-233679" defTabSz="330200">
              <a:spcBef>
                <a:spcPts val="2100"/>
              </a:spcBef>
              <a:defRPr sz="2240"/>
            </a:pPr>
            <a:r>
              <a:t>Photograph: NOAO/AURA/NS</a:t>
            </a:r>
          </a:p>
        </p:txBody>
      </p:sp>
      <p:pic>
        <p:nvPicPr>
          <p:cNvPr id="217" name="Cerro_Tololo_from_air.gif" descr="Cerro_Tololo_from_air.gif"/>
          <p:cNvPicPr>
            <a:picLocks noChangeAspect="1"/>
          </p:cNvPicPr>
          <p:nvPr/>
        </p:nvPicPr>
        <p:blipFill>
          <a:blip r:embed="rId3">
            <a:extLst/>
          </a:blip>
          <a:stretch>
            <a:fillRect/>
          </a:stretch>
        </p:blipFill>
        <p:spPr>
          <a:xfrm>
            <a:off x="1714500" y="3822700"/>
            <a:ext cx="12199053" cy="882637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pasted-movie.png" descr="pasted-movie.png"/>
          <p:cNvPicPr>
            <a:picLocks noChangeAspect="1"/>
          </p:cNvPicPr>
          <p:nvPr/>
        </p:nvPicPr>
        <p:blipFill>
          <a:blip r:embed="rId3">
            <a:extLst/>
          </a:blip>
          <a:stretch>
            <a:fillRect/>
          </a:stretch>
        </p:blipFill>
        <p:spPr>
          <a:xfrm>
            <a:off x="4737019" y="-96374"/>
            <a:ext cx="14703339" cy="137160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3">
            <a:extLst/>
          </a:blip>
          <a:stretch>
            <a:fillRect/>
          </a:stretch>
        </p:blipFill>
        <p:spPr>
          <a:xfrm>
            <a:off x="370702" y="-41190"/>
            <a:ext cx="6096001" cy="4572001"/>
          </a:xfrm>
          <a:prstGeom prst="rect">
            <a:avLst/>
          </a:prstGeom>
          <a:ln w="12700">
            <a:miter lim="400000"/>
          </a:ln>
        </p:spPr>
      </p:pic>
      <p:pic>
        <p:nvPicPr>
          <p:cNvPr id="226" name="Image" descr="Image"/>
          <p:cNvPicPr>
            <a:picLocks noChangeAspect="1"/>
          </p:cNvPicPr>
          <p:nvPr/>
        </p:nvPicPr>
        <p:blipFill>
          <a:blip r:embed="rId4">
            <a:extLst/>
          </a:blip>
          <a:stretch>
            <a:fillRect/>
          </a:stretch>
        </p:blipFill>
        <p:spPr>
          <a:xfrm>
            <a:off x="20042658" y="-56292"/>
            <a:ext cx="4218315" cy="5624419"/>
          </a:xfrm>
          <a:prstGeom prst="rect">
            <a:avLst/>
          </a:prstGeom>
          <a:ln w="12700">
            <a:miter lim="400000"/>
          </a:ln>
        </p:spPr>
      </p:pic>
      <p:pic>
        <p:nvPicPr>
          <p:cNvPr id="227" name="Image" descr="Image"/>
          <p:cNvPicPr>
            <a:picLocks noChangeAspect="1"/>
          </p:cNvPicPr>
          <p:nvPr/>
        </p:nvPicPr>
        <p:blipFill>
          <a:blip r:embed="rId5">
            <a:extLst/>
          </a:blip>
          <a:stretch>
            <a:fillRect/>
          </a:stretch>
        </p:blipFill>
        <p:spPr>
          <a:xfrm>
            <a:off x="6456777" y="-151998"/>
            <a:ext cx="6096001" cy="8128002"/>
          </a:xfrm>
          <a:prstGeom prst="rect">
            <a:avLst/>
          </a:prstGeom>
          <a:ln w="12700">
            <a:miter lim="400000"/>
          </a:ln>
        </p:spPr>
      </p:pic>
      <p:pic>
        <p:nvPicPr>
          <p:cNvPr id="228" name="Image" descr="Image"/>
          <p:cNvPicPr>
            <a:picLocks noChangeAspect="1"/>
          </p:cNvPicPr>
          <p:nvPr/>
        </p:nvPicPr>
        <p:blipFill>
          <a:blip r:embed="rId6">
            <a:extLst/>
          </a:blip>
          <a:stretch>
            <a:fillRect/>
          </a:stretch>
        </p:blipFill>
        <p:spPr>
          <a:xfrm>
            <a:off x="-15519" y="9128655"/>
            <a:ext cx="14697758" cy="4674861"/>
          </a:xfrm>
          <a:prstGeom prst="rect">
            <a:avLst/>
          </a:prstGeom>
          <a:ln w="12700">
            <a:miter lim="400000"/>
          </a:ln>
        </p:spPr>
      </p:pic>
      <p:pic>
        <p:nvPicPr>
          <p:cNvPr id="229" name="pasted-movie.png" descr="pasted-movie.png"/>
          <p:cNvPicPr>
            <a:picLocks noChangeAspect="1"/>
          </p:cNvPicPr>
          <p:nvPr/>
        </p:nvPicPr>
        <p:blipFill>
          <a:blip r:embed="rId7">
            <a:extLst/>
          </a:blip>
          <a:stretch>
            <a:fillRect/>
          </a:stretch>
        </p:blipFill>
        <p:spPr>
          <a:xfrm>
            <a:off x="12636010" y="11580"/>
            <a:ext cx="7452715" cy="5324673"/>
          </a:xfrm>
          <a:prstGeom prst="rect">
            <a:avLst/>
          </a:prstGeom>
          <a:ln w="12700">
            <a:miter lim="400000"/>
          </a:ln>
        </p:spPr>
      </p:pic>
      <p:pic>
        <p:nvPicPr>
          <p:cNvPr id="230" name="pasted-movie.png" descr="pasted-movie.png"/>
          <p:cNvPicPr>
            <a:picLocks noChangeAspect="1"/>
          </p:cNvPicPr>
          <p:nvPr/>
        </p:nvPicPr>
        <p:blipFill>
          <a:blip r:embed="rId8">
            <a:extLst/>
          </a:blip>
          <a:stretch>
            <a:fillRect/>
          </a:stretch>
        </p:blipFill>
        <p:spPr>
          <a:xfrm>
            <a:off x="12461064" y="5318433"/>
            <a:ext cx="12070449" cy="8623863"/>
          </a:xfrm>
          <a:prstGeom prst="rect">
            <a:avLst/>
          </a:prstGeom>
          <a:ln w="12700">
            <a:miter lim="400000"/>
          </a:ln>
        </p:spPr>
      </p:pic>
      <p:pic>
        <p:nvPicPr>
          <p:cNvPr id="231" name="pasted-movie.png" descr="pasted-movie.png"/>
          <p:cNvPicPr>
            <a:picLocks noChangeAspect="1"/>
          </p:cNvPicPr>
          <p:nvPr/>
        </p:nvPicPr>
        <p:blipFill>
          <a:blip r:embed="rId9">
            <a:extLst/>
          </a:blip>
          <a:stretch>
            <a:fillRect/>
          </a:stretch>
        </p:blipFill>
        <p:spPr>
          <a:xfrm>
            <a:off x="74956" y="4515193"/>
            <a:ext cx="6456769" cy="461310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pasted-movie.png" descr="pasted-movie.png"/>
          <p:cNvPicPr>
            <a:picLocks noChangeAspect="1"/>
          </p:cNvPicPr>
          <p:nvPr/>
        </p:nvPicPr>
        <p:blipFill>
          <a:blip r:embed="rId3">
            <a:extLst/>
          </a:blip>
          <a:stretch>
            <a:fillRect/>
          </a:stretch>
        </p:blipFill>
        <p:spPr>
          <a:xfrm>
            <a:off x="241715" y="-100115"/>
            <a:ext cx="23792378" cy="13853235"/>
          </a:xfrm>
          <a:prstGeom prst="rect">
            <a:avLst/>
          </a:prstGeom>
          <a:ln w="12700">
            <a:miter lim="400000"/>
          </a:ln>
        </p:spPr>
      </p:pic>
      <p:sp>
        <p:nvSpPr>
          <p:cNvPr id="236" name="South Africa 2017, New Horizons extended mission"/>
          <p:cNvSpPr txBox="1"/>
          <p:nvPr/>
        </p:nvSpPr>
        <p:spPr>
          <a:xfrm>
            <a:off x="3463904" y="28489"/>
            <a:ext cx="16404741"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sz="5000">
                <a:solidFill>
                  <a:srgbClr val="000000"/>
                </a:solidFill>
              </a:defRPr>
            </a:lvl1pPr>
          </a:lstStyle>
          <a:p>
            <a:pPr/>
            <a:r>
              <a:t>South Africa 2017, New Horizons extended mission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pasted-movie.png" descr="pasted-movie.png"/>
          <p:cNvPicPr>
            <a:picLocks noChangeAspect="1"/>
          </p:cNvPicPr>
          <p:nvPr/>
        </p:nvPicPr>
        <p:blipFill>
          <a:blip r:embed="rId3">
            <a:extLst/>
          </a:blip>
          <a:stretch>
            <a:fillRect/>
          </a:stretch>
        </p:blipFill>
        <p:spPr>
          <a:xfrm>
            <a:off x="2326309" y="-190649"/>
            <a:ext cx="19500331" cy="13932222"/>
          </a:xfrm>
          <a:prstGeom prst="rect">
            <a:avLst/>
          </a:prstGeom>
          <a:ln w="12700">
            <a:miter lim="400000"/>
          </a:ln>
        </p:spPr>
      </p:pic>
      <p:sp>
        <p:nvSpPr>
          <p:cNvPr id="241" name="Primary mirror came off"/>
          <p:cNvSpPr txBox="1"/>
          <p:nvPr/>
        </p:nvSpPr>
        <p:spPr>
          <a:xfrm>
            <a:off x="11908814" y="345989"/>
            <a:ext cx="8555144"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pPr/>
            <a:r>
              <a:t>Primary mirror came off</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3">
            <a:extLst/>
          </a:blip>
          <a:stretch>
            <a:fillRect/>
          </a:stretch>
        </p:blipFill>
        <p:spPr>
          <a:xfrm>
            <a:off x="2598289" y="46692"/>
            <a:ext cx="20408414" cy="1362261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pasted-movie.png" descr="pasted-movie.png"/>
          <p:cNvPicPr>
            <a:picLocks noChangeAspect="1"/>
          </p:cNvPicPr>
          <p:nvPr/>
        </p:nvPicPr>
        <p:blipFill>
          <a:blip r:embed="rId3">
            <a:extLst/>
          </a:blip>
          <a:stretch>
            <a:fillRect/>
          </a:stretch>
        </p:blipFill>
        <p:spPr>
          <a:xfrm>
            <a:off x="223557" y="0"/>
            <a:ext cx="23556687" cy="13716001"/>
          </a:xfrm>
          <a:prstGeom prst="rect">
            <a:avLst/>
          </a:prstGeom>
          <a:ln w="12700">
            <a:miter lim="400000"/>
          </a:ln>
        </p:spPr>
      </p:pic>
      <p:sp>
        <p:nvSpPr>
          <p:cNvPr id="250" name="South Africa MU69 2017"/>
          <p:cNvSpPr txBox="1"/>
          <p:nvPr/>
        </p:nvSpPr>
        <p:spPr>
          <a:xfrm>
            <a:off x="10096490" y="345989"/>
            <a:ext cx="8890449"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South Africa MU69 2017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4" name="Image Gallery"/>
          <p:cNvGrpSpPr/>
          <p:nvPr/>
        </p:nvGrpSpPr>
        <p:grpSpPr>
          <a:xfrm>
            <a:off x="261331" y="6204"/>
            <a:ext cx="23998404" cy="14092937"/>
            <a:chOff x="0" y="0"/>
            <a:chExt cx="23998403" cy="14092935"/>
          </a:xfrm>
        </p:grpSpPr>
        <p:pic>
          <p:nvPicPr>
            <p:cNvPr id="162" name="donaldjohansan.png" descr="donaldjohansan.png"/>
            <p:cNvPicPr>
              <a:picLocks noChangeAspect="1"/>
            </p:cNvPicPr>
            <p:nvPr/>
          </p:nvPicPr>
          <p:blipFill>
            <a:blip r:embed="rId3">
              <a:extLst/>
            </a:blip>
            <a:srcRect l="0" t="15944" r="0" b="15944"/>
            <a:stretch>
              <a:fillRect/>
            </a:stretch>
          </p:blipFill>
          <p:spPr>
            <a:xfrm>
              <a:off x="0" y="0"/>
              <a:ext cx="23998404" cy="13432536"/>
            </a:xfrm>
            <a:prstGeom prst="rect">
              <a:avLst/>
            </a:prstGeom>
            <a:ln w="12700" cap="flat">
              <a:noFill/>
              <a:miter lim="400000"/>
            </a:ln>
            <a:effectLst/>
          </p:spPr>
        </p:pic>
        <p:sp>
          <p:nvSpPr>
            <p:cNvPr id="163" name="Caption"/>
            <p:cNvSpPr/>
            <p:nvPr/>
          </p:nvSpPr>
          <p:spPr>
            <a:xfrm>
              <a:off x="0" y="13508735"/>
              <a:ext cx="23998404"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spcBef>
                  <a:spcPts val="0"/>
                </a:spcBef>
                <a:defRPr sz="3000"/>
              </a:lvl1pPr>
            </a:lstStyle>
            <a:p>
              <a:pPr/>
              <a:r>
                <a:t>Caption</a:t>
              </a:r>
            </a:p>
          </p:txBody>
        </p:sp>
      </p:grpSp>
      <p:sp>
        <p:nvSpPr>
          <p:cNvPr id="165" name="Asteroid Donald Johanson April 20, 2025 LUCY Spacecraft, NASA"/>
          <p:cNvSpPr txBox="1"/>
          <p:nvPr/>
        </p:nvSpPr>
        <p:spPr>
          <a:xfrm>
            <a:off x="11483729" y="63156"/>
            <a:ext cx="13554159"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2600"/>
                </a:solidFill>
              </a:defRPr>
            </a:lvl1pPr>
          </a:lstStyle>
          <a:p>
            <a:pPr/>
            <a:r>
              <a:t>Asteroid Donald Johanson April 20, 2025 LUCY Spacecraft, NASA</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pasted-movie.png" descr="pasted-movie.png"/>
          <p:cNvPicPr>
            <a:picLocks noChangeAspect="1"/>
          </p:cNvPicPr>
          <p:nvPr/>
        </p:nvPicPr>
        <p:blipFill>
          <a:blip r:embed="rId3">
            <a:extLst/>
          </a:blip>
          <a:stretch>
            <a:fillRect/>
          </a:stretch>
        </p:blipFill>
        <p:spPr>
          <a:xfrm>
            <a:off x="1723874" y="419857"/>
            <a:ext cx="22000916" cy="13531079"/>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pasted-movie.png" descr="pasted-movie.png"/>
          <p:cNvPicPr>
            <a:picLocks noChangeAspect="1"/>
          </p:cNvPicPr>
          <p:nvPr/>
        </p:nvPicPr>
        <p:blipFill>
          <a:blip r:embed="rId3">
            <a:extLst/>
          </a:blip>
          <a:stretch>
            <a:fillRect/>
          </a:stretch>
        </p:blipFill>
        <p:spPr>
          <a:xfrm>
            <a:off x="5150602" y="-18042"/>
            <a:ext cx="14082796" cy="13752084"/>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pasted-movie.png" descr="pasted-movie.png"/>
          <p:cNvPicPr>
            <a:picLocks noChangeAspect="1"/>
          </p:cNvPicPr>
          <p:nvPr/>
        </p:nvPicPr>
        <p:blipFill>
          <a:blip r:embed="rId3">
            <a:extLst/>
          </a:blip>
          <a:stretch>
            <a:fillRect/>
          </a:stretch>
        </p:blipFill>
        <p:spPr>
          <a:xfrm>
            <a:off x="3108836" y="42387"/>
            <a:ext cx="18166328" cy="13631226"/>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Lucy_Flyby_CILab_Preview_1600.jpg" descr="Lucy_Flyby_CILab_Preview_1600.jpg"/>
          <p:cNvPicPr>
            <a:picLocks noChangeAspect="1"/>
          </p:cNvPicPr>
          <p:nvPr/>
        </p:nvPicPr>
        <p:blipFill>
          <a:blip r:embed="rId3">
            <a:extLst/>
          </a:blip>
          <a:stretch>
            <a:fillRect/>
          </a:stretch>
        </p:blipFill>
        <p:spPr>
          <a:xfrm>
            <a:off x="2630068" y="2391211"/>
            <a:ext cx="19123864" cy="10757175"/>
          </a:xfrm>
          <a:prstGeom prst="rect">
            <a:avLst/>
          </a:prstGeom>
          <a:ln w="12700">
            <a:miter lim="400000"/>
          </a:ln>
        </p:spPr>
      </p:pic>
      <p:sp>
        <p:nvSpPr>
          <p:cNvPr id="267" name="Lucy Mission to Trojan Asteroids"/>
          <p:cNvSpPr txBox="1"/>
          <p:nvPr/>
        </p:nvSpPr>
        <p:spPr>
          <a:xfrm>
            <a:off x="2796268" y="2798618"/>
            <a:ext cx="10284773"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Lucy Mission to Trojan Asteroids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3">
            <a:extLst/>
          </a:blip>
          <a:stretch>
            <a:fillRect/>
          </a:stretch>
        </p:blipFill>
        <p:spPr>
          <a:xfrm>
            <a:off x="7315200" y="-58043"/>
            <a:ext cx="10374064" cy="13832086"/>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pasted-movie.png" descr="pasted-movie.png"/>
          <p:cNvPicPr>
            <a:picLocks noChangeAspect="1"/>
          </p:cNvPicPr>
          <p:nvPr/>
        </p:nvPicPr>
        <p:blipFill>
          <a:blip r:embed="rId3">
            <a:extLst/>
          </a:blip>
          <a:stretch>
            <a:fillRect/>
          </a:stretch>
        </p:blipFill>
        <p:spPr>
          <a:xfrm>
            <a:off x="3004866" y="-35628"/>
            <a:ext cx="18374268" cy="13787256"/>
          </a:xfrm>
          <a:prstGeom prst="rect">
            <a:avLst/>
          </a:prstGeom>
          <a:ln w="12700">
            <a:miter lim="400000"/>
          </a:ln>
        </p:spPr>
      </p:pic>
      <p:sp>
        <p:nvSpPr>
          <p:cNvPr id="276" name="LUCY mission occultation practice…"/>
          <p:cNvSpPr txBox="1"/>
          <p:nvPr/>
        </p:nvSpPr>
        <p:spPr>
          <a:xfrm>
            <a:off x="8946626" y="501650"/>
            <a:ext cx="13991795" cy="240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FFFF"/>
                </a:solidFill>
              </a:defRPr>
            </a:pPr>
            <a:r>
              <a:t>LUCY mission occultation practice</a:t>
            </a:r>
          </a:p>
          <a:p>
            <a:pPr>
              <a:defRPr>
                <a:solidFill>
                  <a:srgbClr val="FFFFFF"/>
                </a:solidFill>
              </a:defRPr>
            </a:pPr>
            <a:r>
              <a:t>Celestron telescopes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3">
            <a:extLst/>
          </a:blip>
          <a:stretch>
            <a:fillRect/>
          </a:stretch>
        </p:blipFill>
        <p:spPr>
          <a:xfrm>
            <a:off x="7001492" y="-62677"/>
            <a:ext cx="10067308" cy="13423077"/>
          </a:xfrm>
          <a:prstGeom prst="rect">
            <a:avLst/>
          </a:prstGeom>
          <a:ln w="12700">
            <a:miter lim="400000"/>
          </a:ln>
        </p:spPr>
      </p:pic>
      <p:sp>
        <p:nvSpPr>
          <p:cNvPr id="281" name="Espana 2021…"/>
          <p:cNvSpPr txBox="1"/>
          <p:nvPr/>
        </p:nvSpPr>
        <p:spPr>
          <a:xfrm>
            <a:off x="17509796" y="95250"/>
            <a:ext cx="5826640" cy="321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Espana 2021</a:t>
            </a:r>
          </a:p>
          <a:p>
            <a:pPr/>
            <a:r>
              <a:t>Polymele Occultation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pasted-movie.png" descr="pasted-movie.png"/>
          <p:cNvPicPr>
            <a:picLocks noChangeAspect="1"/>
          </p:cNvPicPr>
          <p:nvPr/>
        </p:nvPicPr>
        <p:blipFill>
          <a:blip r:embed="rId3">
            <a:extLst/>
          </a:blip>
          <a:stretch>
            <a:fillRect/>
          </a:stretch>
        </p:blipFill>
        <p:spPr>
          <a:xfrm>
            <a:off x="3042301" y="194808"/>
            <a:ext cx="18299398" cy="14268493"/>
          </a:xfrm>
          <a:prstGeom prst="rect">
            <a:avLst/>
          </a:prstGeom>
          <a:ln w="12700">
            <a:miter lim="400000"/>
          </a:ln>
        </p:spPr>
      </p:pic>
      <p:sp>
        <p:nvSpPr>
          <p:cNvPr id="286" name="Polymele 2021 proposed tracks"/>
          <p:cNvSpPr txBox="1"/>
          <p:nvPr/>
        </p:nvSpPr>
        <p:spPr>
          <a:xfrm>
            <a:off x="11192123" y="-18473"/>
            <a:ext cx="8470260"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Polymele 2021 proposed tracks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3">
            <a:extLst/>
          </a:blip>
          <a:stretch>
            <a:fillRect/>
          </a:stretch>
        </p:blipFill>
        <p:spPr>
          <a:xfrm>
            <a:off x="2822987" y="-168760"/>
            <a:ext cx="18556871" cy="13917654"/>
          </a:xfrm>
          <a:prstGeom prst="rect">
            <a:avLst/>
          </a:prstGeom>
          <a:ln w="12700">
            <a:miter lim="400000"/>
          </a:ln>
        </p:spPr>
      </p:pic>
      <p:sp>
        <p:nvSpPr>
          <p:cNvPr id="291" name="Polymele Team 2021, Spain"/>
          <p:cNvSpPr txBox="1"/>
          <p:nvPr/>
        </p:nvSpPr>
        <p:spPr>
          <a:xfrm>
            <a:off x="4181723" y="249381"/>
            <a:ext cx="12452360"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pPr/>
            <a:r>
              <a:t>Polymele Team 2021, Spain</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Practical Opportunities"/>
          <p:cNvSpPr txBox="1"/>
          <p:nvPr>
            <p:ph type="title"/>
          </p:nvPr>
        </p:nvSpPr>
        <p:spPr>
          <a:prstGeom prst="rect">
            <a:avLst/>
          </a:prstGeom>
        </p:spPr>
        <p:txBody>
          <a:bodyPr/>
          <a:lstStyle/>
          <a:p>
            <a:pPr/>
            <a:r>
              <a:t>Practical Opportunities </a:t>
            </a:r>
          </a:p>
        </p:txBody>
      </p:sp>
      <p:sp>
        <p:nvSpPr>
          <p:cNvPr id="296" name="It’s not a problem, it’s an opportunity"/>
          <p:cNvSpPr txBox="1"/>
          <p:nvPr>
            <p:ph type="body" idx="1"/>
          </p:nvPr>
        </p:nvSpPr>
        <p:spPr>
          <a:prstGeom prst="rect">
            <a:avLst/>
          </a:prstGeom>
        </p:spPr>
        <p:txBody>
          <a:bodyPr/>
          <a:lstStyle>
            <a:lvl1pPr marL="0" indent="0" algn="ctr">
              <a:buSzTx/>
              <a:buNone/>
              <a:defRPr>
                <a:solidFill>
                  <a:srgbClr val="000000"/>
                </a:solidFill>
              </a:defRPr>
            </a:lvl1pPr>
          </a:lstStyle>
          <a:p>
            <a:pPr/>
            <a:r>
              <a:t>It’s not a problem, it’s an opportunity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asted-movie.png" descr="pasted-movie.png"/>
          <p:cNvPicPr>
            <a:picLocks noChangeAspect="1"/>
          </p:cNvPicPr>
          <p:nvPr/>
        </p:nvPicPr>
        <p:blipFill>
          <a:blip r:embed="rId3">
            <a:extLst/>
          </a:blip>
          <a:stretch>
            <a:fillRect/>
          </a:stretch>
        </p:blipFill>
        <p:spPr>
          <a:xfrm>
            <a:off x="-24199" y="-36899"/>
            <a:ext cx="24855138" cy="10798046"/>
          </a:xfrm>
          <a:prstGeom prst="rect">
            <a:avLst/>
          </a:prstGeom>
          <a:ln w="12700">
            <a:miter lim="400000"/>
          </a:ln>
        </p:spPr>
      </p:pic>
      <p:sp>
        <p:nvSpPr>
          <p:cNvPr id="170" name="Lunar Occultation Basics"/>
          <p:cNvSpPr txBox="1"/>
          <p:nvPr/>
        </p:nvSpPr>
        <p:spPr>
          <a:xfrm>
            <a:off x="7208903" y="11384691"/>
            <a:ext cx="9096877"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pPr/>
            <a:r>
              <a:t>Lunar Occultation Basics </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Image" descr="Image"/>
          <p:cNvPicPr>
            <a:picLocks noChangeAspect="1"/>
          </p:cNvPicPr>
          <p:nvPr/>
        </p:nvPicPr>
        <p:blipFill>
          <a:blip r:embed="rId3">
            <a:extLst/>
          </a:blip>
          <a:stretch>
            <a:fillRect/>
          </a:stretch>
        </p:blipFill>
        <p:spPr>
          <a:xfrm>
            <a:off x="342491" y="77622"/>
            <a:ext cx="13576426" cy="16430956"/>
          </a:xfrm>
          <a:prstGeom prst="rect">
            <a:avLst/>
          </a:prstGeom>
          <a:ln w="12700">
            <a:miter lim="400000"/>
          </a:ln>
        </p:spPr>
      </p:pic>
      <p:pic>
        <p:nvPicPr>
          <p:cNvPr id="301" name="pasted-movie.png" descr="pasted-movie.png"/>
          <p:cNvPicPr>
            <a:picLocks noChangeAspect="1"/>
          </p:cNvPicPr>
          <p:nvPr/>
        </p:nvPicPr>
        <p:blipFill>
          <a:blip r:embed="rId4">
            <a:extLst/>
          </a:blip>
          <a:stretch>
            <a:fillRect/>
          </a:stretch>
        </p:blipFill>
        <p:spPr>
          <a:xfrm>
            <a:off x="6891501" y="62300"/>
            <a:ext cx="21318288" cy="135914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3">
            <a:extLst/>
          </a:blip>
          <a:stretch>
            <a:fillRect/>
          </a:stretch>
        </p:blipFill>
        <p:spPr>
          <a:xfrm>
            <a:off x="8333649" y="0"/>
            <a:ext cx="11588892" cy="205986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Image" descr="Image"/>
          <p:cNvPicPr>
            <a:picLocks noChangeAspect="1"/>
          </p:cNvPicPr>
          <p:nvPr/>
        </p:nvPicPr>
        <p:blipFill>
          <a:blip r:embed="rId3">
            <a:extLst/>
          </a:blip>
          <a:stretch>
            <a:fillRect/>
          </a:stretch>
        </p:blipFill>
        <p:spPr>
          <a:xfrm>
            <a:off x="1817816" y="86497"/>
            <a:ext cx="22321923" cy="1674144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3">
            <a:extLst/>
          </a:blip>
          <a:stretch>
            <a:fillRect/>
          </a:stretch>
        </p:blipFill>
        <p:spPr>
          <a:xfrm>
            <a:off x="7574144" y="-1337655"/>
            <a:ext cx="10199314" cy="18101486"/>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7" name="pasted-movie.png" descr="pasted-movie.png"/>
          <p:cNvPicPr>
            <a:picLocks noChangeAspect="1"/>
          </p:cNvPicPr>
          <p:nvPr/>
        </p:nvPicPr>
        <p:blipFill>
          <a:blip r:embed="rId3">
            <a:extLst/>
          </a:blip>
          <a:stretch>
            <a:fillRect/>
          </a:stretch>
        </p:blipFill>
        <p:spPr>
          <a:xfrm>
            <a:off x="327280" y="347557"/>
            <a:ext cx="23974884" cy="13155566"/>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3">
            <a:extLst/>
          </a:blip>
          <a:stretch>
            <a:fillRect/>
          </a:stretch>
        </p:blipFill>
        <p:spPr>
          <a:xfrm>
            <a:off x="2722639" y="-74135"/>
            <a:ext cx="18485692" cy="13864270"/>
          </a:xfrm>
          <a:prstGeom prst="rect">
            <a:avLst/>
          </a:prstGeom>
          <a:ln w="12700">
            <a:miter lim="400000"/>
          </a:ln>
        </p:spPr>
      </p:pic>
      <p:sp>
        <p:nvSpPr>
          <p:cNvPr id="322" name="Dirk Hartog Island, Western Australia 2022 Patroclus Campaign"/>
          <p:cNvSpPr txBox="1"/>
          <p:nvPr/>
        </p:nvSpPr>
        <p:spPr>
          <a:xfrm>
            <a:off x="4197104" y="380999"/>
            <a:ext cx="16592345"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rgbClr val="FFFFFF"/>
                </a:solidFill>
              </a:defRPr>
            </a:lvl1pPr>
          </a:lstStyle>
          <a:p>
            <a:pPr/>
            <a:r>
              <a:t>Dirk Hartog Island, Western Australia 2022 Patroclus Campaign</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Black and white photo of a tree silhouetted against the sky" descr="Black and white photo of a tree silhouetted against the sky"/>
          <p:cNvPicPr>
            <a:picLocks noChangeAspect="0"/>
          </p:cNvPicPr>
          <p:nvPr>
            <p:ph type="pic" idx="21"/>
          </p:nvPr>
        </p:nvPicPr>
        <p:blipFill>
          <a:blip r:embed="rId3">
            <a:extLst/>
          </a:blip>
          <a:stretch>
            <a:fillRect/>
          </a:stretch>
        </p:blipFill>
        <p:spPr>
          <a:xfrm>
            <a:off x="12560300" y="4114800"/>
            <a:ext cx="10045700" cy="7874000"/>
          </a:xfrm>
          <a:prstGeom prst="rect">
            <a:avLst/>
          </a:prstGeom>
        </p:spPr>
      </p:pic>
      <p:sp>
        <p:nvSpPr>
          <p:cNvPr id="327" name="From Student to Mission Support"/>
          <p:cNvSpPr txBox="1"/>
          <p:nvPr>
            <p:ph type="title"/>
          </p:nvPr>
        </p:nvSpPr>
        <p:spPr>
          <a:prstGeom prst="rect">
            <a:avLst/>
          </a:prstGeom>
        </p:spPr>
        <p:txBody>
          <a:bodyPr/>
          <a:lstStyle/>
          <a:p>
            <a:pPr/>
            <a:r>
              <a:t>From Student to Mission Support  </a:t>
            </a:r>
          </a:p>
        </p:txBody>
      </p:sp>
      <p:sp>
        <p:nvSpPr>
          <p:cNvPr id="328" name="Double-click to edit"/>
          <p:cNvSpPr txBox="1"/>
          <p:nvPr>
            <p:ph type="body" sz="half" idx="1"/>
          </p:nvPr>
        </p:nvSpPr>
        <p:spPr>
          <a:prstGeom prst="rect">
            <a:avLst/>
          </a:prstGeom>
        </p:spPr>
        <p:txBody>
          <a:bodyPr/>
          <a:lstStyle/>
          <a:p>
            <a:pPr/>
          </a:p>
        </p:txBody>
      </p:sp>
      <p:pic>
        <p:nvPicPr>
          <p:cNvPr id="329" name="IMG_6701.jpeg" descr="IMG_6701.jpeg"/>
          <p:cNvPicPr>
            <a:picLocks noChangeAspect="1"/>
          </p:cNvPicPr>
          <p:nvPr/>
        </p:nvPicPr>
        <p:blipFill>
          <a:blip r:embed="rId4">
            <a:extLst/>
          </a:blip>
          <a:stretch>
            <a:fillRect/>
          </a:stretch>
        </p:blipFill>
        <p:spPr>
          <a:xfrm>
            <a:off x="1414023" y="0"/>
            <a:ext cx="21131704" cy="137160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AstOccDiagram.jpg" descr="AstOccDiagram.jpg"/>
          <p:cNvPicPr>
            <a:picLocks noChangeAspect="1"/>
          </p:cNvPicPr>
          <p:nvPr/>
        </p:nvPicPr>
        <p:blipFill>
          <a:blip r:embed="rId3">
            <a:extLst/>
          </a:blip>
          <a:stretch>
            <a:fillRect/>
          </a:stretch>
        </p:blipFill>
        <p:spPr>
          <a:xfrm>
            <a:off x="2588970" y="-481757"/>
            <a:ext cx="20689479" cy="14679514"/>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cience Value of Occultation"/>
          <p:cNvSpPr txBox="1"/>
          <p:nvPr>
            <p:ph type="title"/>
          </p:nvPr>
        </p:nvSpPr>
        <p:spPr>
          <a:prstGeom prst="rect">
            <a:avLst/>
          </a:prstGeom>
        </p:spPr>
        <p:txBody>
          <a:bodyPr/>
          <a:lstStyle>
            <a:lvl1pPr>
              <a:defRPr>
                <a:solidFill>
                  <a:srgbClr val="000000"/>
                </a:solidFill>
              </a:defRPr>
            </a:lvl1pPr>
          </a:lstStyle>
          <a:p>
            <a:pPr/>
            <a:r>
              <a:t>Science Value of Occultation </a:t>
            </a:r>
          </a:p>
        </p:txBody>
      </p:sp>
      <p:sp>
        <p:nvSpPr>
          <p:cNvPr id="179" name="Shape of an object…"/>
          <p:cNvSpPr txBox="1"/>
          <p:nvPr>
            <p:ph type="body" idx="1"/>
          </p:nvPr>
        </p:nvSpPr>
        <p:spPr>
          <a:prstGeom prst="rect">
            <a:avLst/>
          </a:prstGeom>
        </p:spPr>
        <p:txBody>
          <a:bodyPr/>
          <a:lstStyle/>
          <a:p>
            <a:pPr marL="525779" indent="-525779" defTabSz="742950">
              <a:spcBef>
                <a:spcPts val="4700"/>
              </a:spcBef>
              <a:defRPr sz="5040">
                <a:solidFill>
                  <a:srgbClr val="000000"/>
                </a:solidFill>
              </a:defRPr>
            </a:pPr>
            <a:r>
              <a:t>Shape of an object</a:t>
            </a:r>
          </a:p>
          <a:p>
            <a:pPr marL="525779" indent="-525779" defTabSz="742950">
              <a:spcBef>
                <a:spcPts val="4700"/>
              </a:spcBef>
              <a:defRPr sz="5040">
                <a:solidFill>
                  <a:srgbClr val="000000"/>
                </a:solidFill>
              </a:defRPr>
            </a:pPr>
            <a:r>
              <a:t>Size of an object </a:t>
            </a:r>
          </a:p>
          <a:p>
            <a:pPr marL="525779" indent="-525779" defTabSz="742950">
              <a:spcBef>
                <a:spcPts val="4700"/>
              </a:spcBef>
              <a:defRPr sz="5040">
                <a:solidFill>
                  <a:srgbClr val="000000"/>
                </a:solidFill>
              </a:defRPr>
            </a:pPr>
            <a:r>
              <a:t>Position of an object </a:t>
            </a:r>
          </a:p>
          <a:p>
            <a:pPr marL="525779" indent="-525779" defTabSz="742950">
              <a:spcBef>
                <a:spcPts val="4700"/>
              </a:spcBef>
              <a:defRPr sz="5040">
                <a:solidFill>
                  <a:srgbClr val="000000"/>
                </a:solidFill>
              </a:defRPr>
            </a:pPr>
            <a:r>
              <a:t>Motion of object </a:t>
            </a:r>
          </a:p>
          <a:p>
            <a:pPr marL="525779" indent="-525779" defTabSz="742950">
              <a:spcBef>
                <a:spcPts val="4700"/>
              </a:spcBef>
              <a:defRPr sz="5040">
                <a:solidFill>
                  <a:srgbClr val="000000"/>
                </a:solidFill>
              </a:defRPr>
            </a:pPr>
            <a:r>
              <a:t>Discover new objects (“mini moons”) (and double stars)</a:t>
            </a:r>
          </a:p>
          <a:p>
            <a:pPr marL="525779" indent="-525779" defTabSz="742950">
              <a:spcBef>
                <a:spcPts val="4700"/>
              </a:spcBef>
              <a:defRPr sz="5040">
                <a:solidFill>
                  <a:srgbClr val="000000"/>
                </a:solidFill>
              </a:defRPr>
            </a:pPr>
            <a:r>
              <a:t>Composition </a:t>
            </a:r>
          </a:p>
          <a:p>
            <a:pPr marL="525779" indent="-525779" defTabSz="742950">
              <a:spcBef>
                <a:spcPts val="4700"/>
              </a:spcBef>
              <a:defRPr sz="5040">
                <a:solidFill>
                  <a:srgbClr val="000000"/>
                </a:solidFill>
              </a:defRPr>
            </a:pPr>
            <a:r>
              <a:t>Whether an object has an atmosphere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1980s: occultations Pluto has an atmosphere"/>
          <p:cNvSpPr txBox="1"/>
          <p:nvPr>
            <p:ph type="title"/>
          </p:nvPr>
        </p:nvSpPr>
        <p:spPr>
          <a:prstGeom prst="rect">
            <a:avLst/>
          </a:prstGeom>
        </p:spPr>
        <p:txBody>
          <a:bodyPr/>
          <a:lstStyle>
            <a:lvl1pPr>
              <a:defRPr>
                <a:solidFill>
                  <a:srgbClr val="000000"/>
                </a:solidFill>
              </a:defRPr>
            </a:lvl1pPr>
          </a:lstStyle>
          <a:p>
            <a:pPr/>
            <a:r>
              <a:t>1980s: occultations Pluto has an atmosphere</a:t>
            </a:r>
          </a:p>
        </p:txBody>
      </p:sp>
      <p:pic>
        <p:nvPicPr>
          <p:cNvPr id="182" name="Image" descr="Image"/>
          <p:cNvPicPr>
            <a:picLocks noChangeAspect="1"/>
          </p:cNvPicPr>
          <p:nvPr/>
        </p:nvPicPr>
        <p:blipFill>
          <a:blip r:embed="rId3">
            <a:extLst/>
          </a:blip>
          <a:stretch>
            <a:fillRect/>
          </a:stretch>
        </p:blipFill>
        <p:spPr>
          <a:xfrm>
            <a:off x="6310062" y="3379059"/>
            <a:ext cx="11020160" cy="8594670"/>
          </a:xfrm>
          <a:prstGeom prst="rect">
            <a:avLst/>
          </a:prstGeom>
          <a:ln w="12700">
            <a:miter lim="400000"/>
          </a:ln>
        </p:spPr>
      </p:pic>
      <p:sp>
        <p:nvSpPr>
          <p:cNvPr id="183" name="Brosch et. al, The 1985 Stellar Occultation by Pluto"/>
          <p:cNvSpPr txBox="1"/>
          <p:nvPr/>
        </p:nvSpPr>
        <p:spPr>
          <a:xfrm>
            <a:off x="6291453" y="11999987"/>
            <a:ext cx="10058622"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defRPr>
            </a:lvl1pPr>
          </a:lstStyle>
          <a:p>
            <a:pPr/>
            <a:r>
              <a:t>Brosch et. al, The 1985 Stellar Occultation by Pluto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new_horizons_pluto-kuiper_belt_mission_patch.png.png" descr="new_horizons_pluto-kuiper_belt_mission_patch.png.png"/>
          <p:cNvPicPr>
            <a:picLocks noChangeAspect="1"/>
          </p:cNvPicPr>
          <p:nvPr/>
        </p:nvPicPr>
        <p:blipFill>
          <a:blip r:embed="rId3">
            <a:extLst/>
          </a:blip>
          <a:stretch>
            <a:fillRect/>
          </a:stretch>
        </p:blipFill>
        <p:spPr>
          <a:xfrm>
            <a:off x="75354" y="62796"/>
            <a:ext cx="13171691" cy="12984480"/>
          </a:xfrm>
          <a:prstGeom prst="rect">
            <a:avLst/>
          </a:prstGeom>
          <a:ln w="12700">
            <a:miter lim="400000"/>
          </a:ln>
        </p:spPr>
      </p:pic>
      <p:pic>
        <p:nvPicPr>
          <p:cNvPr id="188" name="new_horizons_launch_alt2.jpg.jpeg" descr="new_horizons_launch_alt2.jpg.jpeg"/>
          <p:cNvPicPr>
            <a:picLocks noChangeAspect="1"/>
          </p:cNvPicPr>
          <p:nvPr/>
        </p:nvPicPr>
        <p:blipFill>
          <a:blip r:embed="rId4">
            <a:extLst/>
          </a:blip>
          <a:stretch>
            <a:fillRect/>
          </a:stretch>
        </p:blipFill>
        <p:spPr>
          <a:xfrm>
            <a:off x="14856528" y="0"/>
            <a:ext cx="8935358" cy="1371600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pasted-movie.png" descr="pasted-movie.png"/>
          <p:cNvPicPr>
            <a:picLocks noChangeAspect="1"/>
          </p:cNvPicPr>
          <p:nvPr/>
        </p:nvPicPr>
        <p:blipFill>
          <a:blip r:embed="rId3">
            <a:extLst/>
          </a:blip>
          <a:stretch>
            <a:fillRect/>
          </a:stretch>
        </p:blipFill>
        <p:spPr>
          <a:xfrm>
            <a:off x="2378230" y="-93003"/>
            <a:ext cx="19627540" cy="14156006"/>
          </a:xfrm>
          <a:prstGeom prst="rect">
            <a:avLst/>
          </a:prstGeom>
          <a:ln w="12700">
            <a:miter lim="400000"/>
          </a:ln>
        </p:spPr>
      </p:pic>
      <p:sp>
        <p:nvSpPr>
          <p:cNvPr id="193" name="Text"/>
          <p:cNvSpPr txBox="1"/>
          <p:nvPr/>
        </p:nvSpPr>
        <p:spPr>
          <a:xfrm>
            <a:off x="11623923" y="6527799"/>
            <a:ext cx="1390154" cy="914401"/>
          </a:xfrm>
          <a:prstGeom prst="rect">
            <a:avLst/>
          </a:prstGeom>
          <a:ln w="12700">
            <a:miter lim="400000"/>
          </a:ln>
        </p:spPr>
        <p:txBody>
          <a:bodyPr wrap="none" lIns="50800" tIns="50800" rIns="50800" bIns="50800" anchor="ctr">
            <a:spAutoFit/>
          </a:bodyPr>
          <a:lstStyle/>
          <a:p>
            <a:pPr/>
          </a:p>
        </p:txBody>
      </p:sp>
      <p:sp>
        <p:nvSpPr>
          <p:cNvPr id="194" name="New Horizons…"/>
          <p:cNvSpPr txBox="1"/>
          <p:nvPr/>
        </p:nvSpPr>
        <p:spPr>
          <a:xfrm>
            <a:off x="14998003" y="-12701"/>
            <a:ext cx="6100364"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spcBef>
                <a:spcPts val="0"/>
              </a:spcBef>
              <a:defRPr sz="5000">
                <a:solidFill>
                  <a:srgbClr val="FFFFFF"/>
                </a:solidFill>
              </a:defRPr>
            </a:pPr>
            <a:r>
              <a:t>New Horizons</a:t>
            </a:r>
          </a:p>
          <a:p>
            <a:pPr algn="ctr">
              <a:spcBef>
                <a:spcPts val="0"/>
              </a:spcBef>
              <a:defRPr sz="5000">
                <a:solidFill>
                  <a:srgbClr val="FFFFFF"/>
                </a:solidFill>
              </a:defRPr>
            </a:pPr>
            <a:r>
              <a:t>Pluto occultation</a:t>
            </a:r>
          </a:p>
          <a:p>
            <a:pPr algn="ctr">
              <a:spcBef>
                <a:spcPts val="0"/>
              </a:spcBef>
              <a:defRPr sz="5000">
                <a:solidFill>
                  <a:srgbClr val="FFFFFF"/>
                </a:solidFill>
              </a:defRPr>
            </a:pPr>
            <a:r>
              <a:t>2007, Tasmania, AUS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 name="pasted-movie.png" descr="pasted-movie.png"/>
          <p:cNvPicPr>
            <a:picLocks noChangeAspect="1"/>
          </p:cNvPicPr>
          <p:nvPr/>
        </p:nvPicPr>
        <p:blipFill>
          <a:blip r:embed="rId3">
            <a:extLst/>
          </a:blip>
          <a:stretch>
            <a:fillRect/>
          </a:stretch>
        </p:blipFill>
        <p:spPr>
          <a:xfrm>
            <a:off x="544718" y="237576"/>
            <a:ext cx="23706718" cy="13475121"/>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300"/>
          </a:spcBef>
          <a:spcAft>
            <a:spcPts val="0"/>
          </a:spcAft>
          <a:buClrTx/>
          <a:buSzTx/>
          <a:buFontTx/>
          <a:buNone/>
          <a:tabLst/>
          <a:defRPr b="0" baseline="0" cap="none" i="0" spc="0" strike="noStrike" sz="56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