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56" r:id="rId2"/>
    <p:sldId id="276" r:id="rId3"/>
    <p:sldId id="257" r:id="rId4"/>
    <p:sldId id="258" r:id="rId5"/>
    <p:sldId id="263" r:id="rId6"/>
    <p:sldId id="273" r:id="rId7"/>
    <p:sldId id="262" r:id="rId8"/>
    <p:sldId id="264" r:id="rId9"/>
    <p:sldId id="274" r:id="rId10"/>
    <p:sldId id="277" r:id="rId11"/>
    <p:sldId id="267" r:id="rId12"/>
    <p:sldId id="265" r:id="rId13"/>
    <p:sldId id="266" r:id="rId14"/>
    <p:sldId id="269" r:id="rId15"/>
    <p:sldId id="268" r:id="rId16"/>
    <p:sldId id="271" r:id="rId17"/>
    <p:sldId id="278" r:id="rId18"/>
    <p:sldId id="279" r:id="rId19"/>
    <p:sldId id="280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2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D4DC0-00DC-48F4-BD83-5A20074E43E5}" type="datetimeFigureOut">
              <a:rPr lang="en-GB" smtClean="0"/>
              <a:t>25/05/2025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3B241A-78F9-4206-947C-2A1E41F4C2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576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3B241A-78F9-4206-947C-2A1E41F4C2F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620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3B241A-78F9-4206-947C-2A1E41F4C2F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0338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Advection not diffusion</a:t>
            </a:r>
          </a:p>
          <a:p>
            <a:r>
              <a:rPr lang="en-GB" dirty="0"/>
              <a:t>	less numerical diffusion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3B241A-78F9-4206-947C-2A1E41F4C2F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493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3B241A-78F9-4206-947C-2A1E41F4C2F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550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9412B-255C-53B7-CAA0-78CE7B576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36E067-D033-8A4B-CBD0-9F8AD9A544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1A031-26FC-21D8-3C14-4E5FBDAB4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D54FF-490C-44E6-B761-BA3747B0C64F}" type="datetime1">
              <a:rPr lang="en-GB" smtClean="0"/>
              <a:t>25/05/2025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F51788-459F-7748-7A03-C5FA66236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567D1-6666-E2C5-82E7-DE9610B02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C05E-E8E6-44B1-8AAA-025F38F4BF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65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B1961-8B91-6928-CC26-C76FA705F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698B6C-BE2F-7F6B-ECB0-AEE62AA0B4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CD234-74D5-61AD-D1F4-637E99034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D240F-89C4-4D30-84E8-3B1199F65F58}" type="datetime1">
              <a:rPr lang="en-GB" smtClean="0"/>
              <a:t>25/05/2025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4B14C-F439-B75B-54B6-0075A5B22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531D6-C65E-3A73-885B-62D3F5C19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C05E-E8E6-44B1-8AAA-025F38F4BF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009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FEA961-8E71-F055-F2C4-7532F396E8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93C377-3523-3C57-597C-96F16A6ED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DFDA0-14E2-B1A0-39F0-4148C2A80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F02C6-7352-4A17-BB27-6D57603CE7E0}" type="datetime1">
              <a:rPr lang="en-GB" smtClean="0"/>
              <a:t>25/05/2025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DF22D-6661-BB6B-A797-57A81D352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6AABA-F590-23E7-8E16-2F74A42EA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C05E-E8E6-44B1-8AAA-025F38F4BF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928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B8C28-76D8-4113-247C-58BC91A19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971E4-ED96-1AB6-6A5E-65A90F7B01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F17CC-A2B2-C725-5726-A8BE409F0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B697F-B853-4696-88C9-D6F2AAE5755F}" type="datetime1">
              <a:rPr lang="en-GB" smtClean="0"/>
              <a:t>25/05/2025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75DFA-5A2C-C03F-C03A-B31F03DD9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D7D34-A077-F4CD-76AB-AFA45F542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C05E-E8E6-44B1-8AAA-025F38F4BF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85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7441A-211A-9D53-959D-B8471C846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DCC70D-7019-9E8A-DC3A-8332127F4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458AC-BAC4-762F-A421-38BD10891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944C0-A6DF-45EB-A3A5-4B49C1DFFE76}" type="datetime1">
              <a:rPr lang="en-GB" smtClean="0"/>
              <a:t>25/05/2025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B3727-3C99-CC0D-BC8D-1F1A32EB2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B6DD2-C7FA-6960-A957-8599B361D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C05E-E8E6-44B1-8AAA-025F38F4BF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656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F7DAC-17FA-CBD6-DCFC-97F7A07E0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6200E-3FC3-E59F-DB23-6BE7CB2DF2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3B7DC-149C-45D4-7857-D7B3C81271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B78F4D-1DBA-737A-0833-F4FDFA460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43BE-5358-4697-ADF0-EDB991CE4D64}" type="datetime1">
              <a:rPr lang="en-GB" smtClean="0"/>
              <a:t>25/05/2025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B8E94-10A1-EAEF-6D82-EE6A5800C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4E0AC4-909B-4A01-AA87-6F5F80791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C05E-E8E6-44B1-8AAA-025F38F4BF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197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3A137-DF06-8664-C33B-5178870D3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3F18D-9A10-B452-5D77-90AE48355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5C59A5-4721-4102-6E9D-076BBB22A7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01EA3C-655C-C342-64A9-3EFBB238DC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E9B641-00F3-7E41-708A-6FE13F8A3D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5E7319-45EC-C624-DB48-BA34948E7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AAAC1-F65B-4945-A296-B2BA33DC9716}" type="datetime1">
              <a:rPr lang="en-GB" smtClean="0"/>
              <a:t>25/05/2025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67765A-3722-AC70-FB50-0CF413FA3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388719-15C8-2D4C-7B4A-5577934FF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C05E-E8E6-44B1-8AAA-025F38F4BF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485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356B0-A3C8-D7B6-E04B-1749DDDD0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3CE54B-3B3E-AFA6-C5E3-B4079DABE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B660-0869-4AF5-A273-5650449D41C2}" type="datetime1">
              <a:rPr lang="en-GB" smtClean="0"/>
              <a:t>25/05/2025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3B11C9-C7C2-EE49-31B9-090B662CA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DEF2DA-034A-CC70-414E-2F71AFC12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C05E-E8E6-44B1-8AAA-025F38F4BF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265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C5DF44-5BC9-6B0C-126D-82FDB674A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79F12-56A2-49BD-AECE-B548B64F3AC0}" type="datetime1">
              <a:rPr lang="en-GB" smtClean="0"/>
              <a:t>25/05/2025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1912EA-AD29-8E33-075B-42D801D3B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47BC48-7E52-23CE-C502-1EC82DEF4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C05E-E8E6-44B1-8AAA-025F38F4BF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705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86E96-2A64-41A6-DE30-F81DF6B49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9F71B-51FE-97B5-BE78-3058F8FCA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ADCABB-9BA0-6CE6-C9EF-CD4115DA70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84D9F6-35B9-C3FA-C4E2-EFE640C5B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788C6-0CAF-4610-A440-8068B1F7EB03}" type="datetime1">
              <a:rPr lang="en-GB" smtClean="0"/>
              <a:t>25/05/2025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092A01-82E5-B881-92E3-CA4868A74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3BCC1-2D4D-C685-61B8-7055C4420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C05E-E8E6-44B1-8AAA-025F38F4BF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912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F75F4-6ABE-B4AE-B61E-AB7BD4F6A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4A2203-23F5-FFBA-A32A-F6B33491A8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C666C-6506-1910-6DBE-63B161BC44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5AB357-6CE9-A135-1126-DDDF2FEAB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2828B-E4C0-4685-9E77-5E474B542D7F}" type="datetime1">
              <a:rPr lang="en-GB" smtClean="0"/>
              <a:t>25/05/2025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79E641-412E-53E4-9592-91E5CFC03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6ED3D7-F5E6-772D-A684-62E246C71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C05E-E8E6-44B1-8AAA-025F38F4BF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493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BE2005-9ECA-E60C-1BCC-E481A952E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B4C9B-7D44-6C9D-9773-CE52F6E6C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E4CD0-7FBC-1BCE-05FE-47C27792A6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50129-3EC9-4B0F-B789-00E322A795F6}" type="datetime1">
              <a:rPr lang="en-GB" smtClean="0"/>
              <a:t>25/05/2025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CA571-BD5C-DC95-9032-029F81FCEC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44425-CEF9-F486-4A6B-8712A38A7C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CC05E-E8E6-44B1-8AAA-025F38F4BF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6536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285CC-8482-6721-2D24-F3E1AB67E5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The effect of </a:t>
            </a:r>
            <a:r>
              <a:rPr lang="en-US" b="1" dirty="0" err="1"/>
              <a:t>Protostellar</a:t>
            </a:r>
            <a:r>
              <a:rPr lang="en-US" b="1" dirty="0"/>
              <a:t> Jets on the surrounding ISM 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A2756C-D1DE-A7BB-A318-5039E8FAE0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 Sansith Hewapathirana</a:t>
            </a:r>
          </a:p>
          <a:p>
            <a:r>
              <a:rPr lang="en-GB" dirty="0"/>
              <a:t>Rowan J Smith</a:t>
            </a:r>
            <a:endParaRPr lang="en-GB" baseline="30000" dirty="0"/>
          </a:p>
          <a:p>
            <a:endParaRPr lang="en-GB" baseline="30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EFE97C-7189-1353-2D99-449E11374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0300"/>
            <a:ext cx="6521739" cy="6477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0ED6BC-A59E-4769-69D7-A255E678B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C05E-E8E6-44B1-8AAA-025F38F4BF2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97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75DB2-7707-C707-AB9F-0C1DCEC15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Sink particles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ED710-F956-1B77-DC9F-9BD4258F3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Treatment of dense regions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Corresponds to star of stellar system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dirty="0"/>
              <a:t>(at these scales)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The sinks can accrete further mass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To form, need the following conditions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Converging gas flows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Local minimum in gravitational potential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Not already in another sink’s accretion radius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Gravitationally bound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78BECA-4D40-31A2-BAC5-313158263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C05E-E8E6-44B1-8AAA-025F38F4BF2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596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3492A-82F2-BF15-0F0D-386CF3530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Refinement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FB63E-041B-F84D-5ABD-71578090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Dynamically increase/decrease resolution by adding/removing cells from the underlying Voronoi grid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0EA1EE-E425-764B-E1C7-E368A09EA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C05E-E8E6-44B1-8AAA-025F38F4BF28}" type="slidenum">
              <a:rPr lang="en-GB" smtClean="0"/>
              <a:t>11</a:t>
            </a:fld>
            <a:endParaRPr lang="en-GB"/>
          </a:p>
        </p:txBody>
      </p:sp>
      <p:pic>
        <p:nvPicPr>
          <p:cNvPr id="5" name="Content Placeholder 11">
            <a:extLst>
              <a:ext uri="{FF2B5EF4-FFF2-40B4-BE49-F238E27FC236}">
                <a16:creationId xmlns:a16="http://schemas.microsoft.com/office/drawing/2014/main" id="{EFCE981A-909E-E764-C8C2-E5F9FB0A5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072" y="3026812"/>
            <a:ext cx="9027715" cy="290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17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28EE7-DAA8-2A64-D27E-E2D99B6CB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Injection region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23C05-69F5-9673-9192-2FE40AE87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2800" y="1253331"/>
            <a:ext cx="5461000" cy="4351338"/>
          </a:xfrm>
        </p:spPr>
        <p:txBody>
          <a:bodyPr anchor="ctr"/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GB" sz="2000" dirty="0"/>
              <a:t>Track angular momentum of sinks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000" dirty="0"/>
              <a:t>Define “Injection Region” for each sink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sz="1800" dirty="0"/>
              <a:t>2 cones aligned along the angular momentum vector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sz="1800" dirty="0"/>
              <a:t>0.1pc in length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sz="1800" dirty="0"/>
              <a:t>15° opening angle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000" dirty="0"/>
              <a:t>If a cell is within an “Injection Region”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sz="1800" dirty="0"/>
              <a:t>Mass + Momentum added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en-GB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724EC0-DFA2-B536-883B-62FB3705E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C05E-E8E6-44B1-8AAA-025F38F4BF28}" type="slidenum">
              <a:rPr lang="en-GB" smtClean="0"/>
              <a:t>12</a:t>
            </a:fld>
            <a:endParaRPr lang="en-GB"/>
          </a:p>
        </p:txBody>
      </p:sp>
      <p:pic>
        <p:nvPicPr>
          <p:cNvPr id="5" name="Content Placeholder 15">
            <a:extLst>
              <a:ext uri="{FF2B5EF4-FFF2-40B4-BE49-F238E27FC236}">
                <a16:creationId xmlns:a16="http://schemas.microsoft.com/office/drawing/2014/main" id="{E4EEE36A-5402-3191-0552-DECB4C6030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814" y="2051050"/>
            <a:ext cx="4033016" cy="402272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6ECBA8E-918A-5045-ED26-3CC3C7BCD9A4}"/>
              </a:ext>
            </a:extLst>
          </p:cNvPr>
          <p:cNvGrpSpPr/>
          <p:nvPr/>
        </p:nvGrpSpPr>
        <p:grpSpPr>
          <a:xfrm>
            <a:off x="5121332" y="4570847"/>
            <a:ext cx="3415080" cy="2067644"/>
            <a:chOff x="4854632" y="4590730"/>
            <a:chExt cx="3415080" cy="206764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DD8F433-E8CD-15AD-D249-65DD89F9A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3462" y="4590730"/>
              <a:ext cx="1333500" cy="42862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175ADB-974A-885A-5169-AA298BE95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3462" y="5534026"/>
              <a:ext cx="2562225" cy="6477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0AB0EAB-2D5A-11A1-740F-821825734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3462" y="5131434"/>
              <a:ext cx="2143125" cy="28575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FAB22A7-142B-629B-9A32-C65F554077C2}"/>
                </a:ext>
              </a:extLst>
            </p:cNvPr>
            <p:cNvSpPr txBox="1"/>
            <p:nvPr/>
          </p:nvSpPr>
          <p:spPr>
            <a:xfrm>
              <a:off x="4854632" y="6289042"/>
              <a:ext cx="3415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/>
                <a:t>C </a:t>
              </a:r>
              <a:r>
                <a:rPr lang="en-GB" dirty="0" err="1"/>
                <a:t>Federrath</a:t>
              </a:r>
              <a:r>
                <a:rPr lang="en-GB" dirty="0"/>
                <a:t>+, 2014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4632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68AA5-C680-FF8D-76D4-D9561F23F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Injection region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D9E0D-AFF5-7481-F377-AAC602DE6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1100" y="1825625"/>
            <a:ext cx="5092700" cy="4351338"/>
          </a:xfrm>
        </p:spPr>
        <p:txBody>
          <a:bodyPr>
            <a:normAutofit/>
          </a:bodyPr>
          <a:lstStyle/>
          <a:p>
            <a:r>
              <a:rPr lang="en-GB" dirty="0"/>
              <a:t>Resolution is based primarily on the density of the cells</a:t>
            </a:r>
          </a:p>
          <a:p>
            <a:r>
              <a:rPr lang="en-GB" dirty="0"/>
              <a:t>However, </a:t>
            </a:r>
            <a:r>
              <a:rPr lang="en-GB" dirty="0" err="1"/>
              <a:t>protostellar</a:t>
            </a:r>
            <a:r>
              <a:rPr lang="en-GB" dirty="0"/>
              <a:t> jets clear out regions</a:t>
            </a:r>
          </a:p>
          <a:p>
            <a:pPr lvl="1"/>
            <a:r>
              <a:rPr lang="en-GB" dirty="0"/>
              <a:t>Therefore tend to be under-resolved</a:t>
            </a:r>
          </a:p>
          <a:p>
            <a:r>
              <a:rPr lang="en-GB" dirty="0"/>
              <a:t>Implemented new refinement criteria</a:t>
            </a:r>
          </a:p>
          <a:p>
            <a:pPr lvl="1"/>
            <a:r>
              <a:rPr lang="en-GB" dirty="0"/>
              <a:t>Much smaller target mass within injection regions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992B09-7ADA-440E-8D5E-CF9A5F3F1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C05E-E8E6-44B1-8AAA-025F38F4BF28}" type="slidenum">
              <a:rPr lang="en-GB" smtClean="0"/>
              <a:t>13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520DF4-63C9-081F-4D21-07ED233D1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" y="2293796"/>
            <a:ext cx="4647814" cy="332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07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48264-A7CF-A0CC-4D14-64A742DCC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Initial test case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490509-7FCD-69D5-CBC7-D4CFE56D4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C05E-E8E6-44B1-8AAA-025F38F4BF28}" type="slidenum">
              <a:rPr lang="en-GB" smtClean="0"/>
              <a:t>14</a:t>
            </a:fld>
            <a:endParaRPr lang="en-GB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343F1991-5283-4208-F391-797C594029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69" y="1805539"/>
            <a:ext cx="6846920" cy="513519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A9DE53-BC70-64AD-F1B5-5BDA775BF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401" y="1862136"/>
            <a:ext cx="6686551" cy="50149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EED46B-0E26-E2FC-84C7-FF51D2371C66}"/>
              </a:ext>
            </a:extLst>
          </p:cNvPr>
          <p:cNvSpPr txBox="1"/>
          <p:nvPr/>
        </p:nvSpPr>
        <p:spPr>
          <a:xfrm>
            <a:off x="8009789" y="1223149"/>
            <a:ext cx="382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With </a:t>
            </a:r>
            <a:r>
              <a:rPr lang="en-GB" dirty="0" err="1"/>
              <a:t>protostellar</a:t>
            </a:r>
            <a:r>
              <a:rPr lang="en-GB" dirty="0"/>
              <a:t> jets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7D41B4-BE72-4C03-96B1-78A39869A0B2}"/>
              </a:ext>
            </a:extLst>
          </p:cNvPr>
          <p:cNvSpPr txBox="1"/>
          <p:nvPr/>
        </p:nvSpPr>
        <p:spPr>
          <a:xfrm>
            <a:off x="637439" y="1281483"/>
            <a:ext cx="382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No </a:t>
            </a:r>
            <a:r>
              <a:rPr lang="en-GB" dirty="0" err="1"/>
              <a:t>protostellar</a:t>
            </a:r>
            <a:r>
              <a:rPr lang="en-GB" dirty="0"/>
              <a:t> jets</a:t>
            </a:r>
          </a:p>
        </p:txBody>
      </p:sp>
    </p:spTree>
    <p:extLst>
      <p:ext uri="{BB962C8B-B14F-4D97-AF65-F5344CB8AC3E}">
        <p14:creationId xmlns:p14="http://schemas.microsoft.com/office/powerpoint/2010/main" val="3748907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4C62E2-7951-D3B8-BF0B-97D8E8C36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C05E-E8E6-44B1-8AAA-025F38F4BF28}" type="slidenum">
              <a:rPr lang="en-GB" smtClean="0"/>
              <a:t>15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F298EF-0D3A-3A1E-7C6C-8D1AA2F01A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00" y="2435814"/>
            <a:ext cx="5918200" cy="44221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A47EEF-142B-AF0B-D716-C9249290FDD5}"/>
              </a:ext>
            </a:extLst>
          </p:cNvPr>
          <p:cNvSpPr txBox="1"/>
          <p:nvPr/>
        </p:nvSpPr>
        <p:spPr>
          <a:xfrm>
            <a:off x="8007350" y="1731149"/>
            <a:ext cx="382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With </a:t>
            </a:r>
            <a:r>
              <a:rPr lang="en-GB" dirty="0" err="1"/>
              <a:t>protostellar</a:t>
            </a:r>
            <a:r>
              <a:rPr lang="en-GB" dirty="0"/>
              <a:t> jets</a:t>
            </a:r>
          </a:p>
          <a:p>
            <a:r>
              <a:rPr lang="en-GB" dirty="0"/>
              <a:t>Number of sinks formed: 1282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041C3F-F959-E90B-EFC6-C9648E2B0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3625"/>
            <a:ext cx="6000750" cy="44767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CBC1E98-E92F-8D8A-3234-2F25EDDD037D}"/>
              </a:ext>
            </a:extLst>
          </p:cNvPr>
          <p:cNvSpPr txBox="1"/>
          <p:nvPr/>
        </p:nvSpPr>
        <p:spPr>
          <a:xfrm>
            <a:off x="635000" y="1789483"/>
            <a:ext cx="382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No </a:t>
            </a:r>
            <a:r>
              <a:rPr lang="en-GB" dirty="0" err="1"/>
              <a:t>protostellar</a:t>
            </a:r>
            <a:r>
              <a:rPr lang="en-GB" dirty="0"/>
              <a:t> jets</a:t>
            </a:r>
          </a:p>
          <a:p>
            <a:r>
              <a:rPr lang="en-GB" dirty="0"/>
              <a:t>Number of sinks formed: 913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0A78361-F608-F36B-DE38-9249B2C3C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Initial test case</a:t>
            </a:r>
          </a:p>
        </p:txBody>
      </p:sp>
    </p:spTree>
    <p:extLst>
      <p:ext uri="{BB962C8B-B14F-4D97-AF65-F5344CB8AC3E}">
        <p14:creationId xmlns:p14="http://schemas.microsoft.com/office/powerpoint/2010/main" val="3496428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59C5B-CEE6-4980-CD28-EB9BA95DE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CD038B-B0A1-D308-43FB-35FF2FA42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C05E-E8E6-44B1-8AAA-025F38F4BF28}" type="slidenum">
              <a:rPr lang="en-GB" smtClean="0"/>
              <a:t>16</a:t>
            </a:fld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B9BD23-DAB5-1014-5BA5-9FAD74819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174" y="304800"/>
            <a:ext cx="8027652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52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8D9DF-6EA0-3D13-0B06-D61AB34F3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A7F28-DCE3-1D2E-CC8E-DBA9F66EE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C05E-E8E6-44B1-8AAA-025F38F4BF28}" type="slidenum">
              <a:rPr lang="en-GB" smtClean="0"/>
              <a:t>17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490A08-0186-CD0A-6099-4D3A25CE2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542" y="279400"/>
            <a:ext cx="8092916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70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5B5D2-5A91-8D93-13CD-A456AE490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97CE2F5-5881-9D31-7105-B059E87702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542" y="279400"/>
            <a:ext cx="8092916" cy="629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843F5F-6554-2610-0DFD-53A0648AC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C05E-E8E6-44B1-8AAA-025F38F4BF2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5694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7E1D1-C152-BFC2-DE2F-48F1FF663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A7F11-12EA-F432-8179-700AD5333F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CE566F-470C-A5EA-9E2A-C7665A3DF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C05E-E8E6-44B1-8AAA-025F38F4BF28}" type="slidenum">
              <a:rPr lang="en-GB" smtClean="0"/>
              <a:t>19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536E49-59BC-2DC3-B864-3DC7A46AD8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221" y="311150"/>
            <a:ext cx="7843558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530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C1504-B73E-7C3A-816A-4A00B2E45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7C596-BCA8-E5B2-1FB0-3C9F7D3F6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 new implementation of </a:t>
            </a:r>
            <a:r>
              <a:rPr lang="en-GB" dirty="0" err="1"/>
              <a:t>protostellar</a:t>
            </a:r>
            <a:r>
              <a:rPr lang="en-GB" dirty="0"/>
              <a:t> jets within AREPO</a:t>
            </a:r>
          </a:p>
          <a:p>
            <a:r>
              <a:rPr lang="en-GB" dirty="0"/>
              <a:t>Examine the influence of these jets on the filamentary structure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CDA0FE-EA64-48B0-B881-F3B946333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C05E-E8E6-44B1-8AAA-025F38F4BF2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300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CC957-E317-70B2-170C-FB4C8D1B3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C038F-F964-9A50-0F3E-DEF1C0D3B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 have implemented </a:t>
            </a:r>
            <a:r>
              <a:rPr lang="en-GB" dirty="0" err="1"/>
              <a:t>protostellar</a:t>
            </a:r>
            <a:r>
              <a:rPr lang="en-GB" dirty="0"/>
              <a:t> jets into AREPO</a:t>
            </a:r>
          </a:p>
          <a:p>
            <a:r>
              <a:rPr lang="en-GB" dirty="0"/>
              <a:t>Handles refinement and injection of mass + momentum from sinks</a:t>
            </a:r>
          </a:p>
          <a:p>
            <a:r>
              <a:rPr lang="en-GB" dirty="0"/>
              <a:t>Inhibits growth of sinks</a:t>
            </a:r>
          </a:p>
          <a:p>
            <a:r>
              <a:rPr lang="en-GB" dirty="0"/>
              <a:t>Results in more and smaller sinks</a:t>
            </a:r>
          </a:p>
          <a:p>
            <a:r>
              <a:rPr lang="en-GB" dirty="0"/>
              <a:t>Cannot currently make correlation between the filaments and sinks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EC03F-6759-7BC1-A129-55FAA8E96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C05E-E8E6-44B1-8AAA-025F38F4BF2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372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DF1A5-16CA-B2ED-40C7-81D1D1F9D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Protostellar</a:t>
            </a:r>
            <a:r>
              <a:rPr lang="en-GB" dirty="0"/>
              <a:t> Jets?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A7D069-2D69-0709-1CD7-C16753D68C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81" y="1533525"/>
            <a:ext cx="6810337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405BC2-76FF-E045-1191-9420CBC37767}"/>
              </a:ext>
            </a:extLst>
          </p:cNvPr>
          <p:cNvSpPr txBox="1"/>
          <p:nvPr/>
        </p:nvSpPr>
        <p:spPr>
          <a:xfrm>
            <a:off x="9251950" y="5884863"/>
            <a:ext cx="235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Reipurth</a:t>
            </a:r>
            <a:r>
              <a:rPr lang="en-US" dirty="0"/>
              <a:t> &amp; Bally 2001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5E835A-89C1-E07B-305A-F7B884BAFD6F}"/>
              </a:ext>
            </a:extLst>
          </p:cNvPr>
          <p:cNvSpPr txBox="1"/>
          <p:nvPr/>
        </p:nvSpPr>
        <p:spPr>
          <a:xfrm>
            <a:off x="920750" y="2585809"/>
            <a:ext cx="3924300" cy="22467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Collimated outflows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From star forming regions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High-speed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100-1000km/s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9ADDC8-D712-1A53-5996-E4131570E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C05E-E8E6-44B1-8AAA-025F38F4BF2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719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E4990-7A31-7357-6178-B10801FB6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274D8-5023-A95D-87AF-4C19E99E8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Much variety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3B735-1841-7BC9-0F62-EC733EA8E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7850" y="1825625"/>
            <a:ext cx="3155950" cy="4351338"/>
          </a:xfrm>
        </p:spPr>
        <p:txBody>
          <a:bodyPr anchor="ctr"/>
          <a:lstStyle/>
          <a:p>
            <a:r>
              <a:rPr lang="en-US" dirty="0"/>
              <a:t>Typically bipolar</a:t>
            </a:r>
          </a:p>
          <a:p>
            <a:pPr lvl="1"/>
            <a:r>
              <a:rPr lang="en-US" dirty="0"/>
              <a:t>But varies a lot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FE797-16F0-8E44-C53F-AC36D9A01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C05E-E8E6-44B1-8AAA-025F38F4BF28}" type="slidenum">
              <a:rPr lang="en-GB" smtClean="0"/>
              <a:t>4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452C4C-8621-D396-24CB-453E155CD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9" y="1825624"/>
            <a:ext cx="7744501" cy="43513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8F38CA-9660-136A-1A9A-EC11F0B3D68A}"/>
              </a:ext>
            </a:extLst>
          </p:cNvPr>
          <p:cNvSpPr txBox="1"/>
          <p:nvPr/>
        </p:nvSpPr>
        <p:spPr>
          <a:xfrm>
            <a:off x="317500" y="6294012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Hsieh et al.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9541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87A84-5C0E-4272-C81F-67E18C1A4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Filamentary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33BA2-E477-A6CF-8635-C83AE0134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8750" y="1825625"/>
            <a:ext cx="2305050" cy="4351338"/>
          </a:xfrm>
        </p:spPr>
        <p:txBody>
          <a:bodyPr anchor="ctr"/>
          <a:lstStyle/>
          <a:p>
            <a:r>
              <a:rPr lang="en-GB" dirty="0"/>
              <a:t>Consistently found across all length scales</a:t>
            </a:r>
          </a:p>
          <a:p>
            <a:r>
              <a:rPr lang="en-GB" dirty="0"/>
              <a:t>They interact with star forming regions and feed them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8C74C5-5FDF-5F70-6B56-61A1A4050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C05E-E8E6-44B1-8AAA-025F38F4BF28}" type="slidenum">
              <a:rPr lang="en-GB" smtClean="0"/>
              <a:t>5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B6AE8C-FFCA-359E-27BB-F80A982BA7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1519912"/>
            <a:ext cx="8486775" cy="46570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D5802E-69BD-BB4C-7B2C-8CBA84E2823C}"/>
              </a:ext>
            </a:extLst>
          </p:cNvPr>
          <p:cNvSpPr txBox="1"/>
          <p:nvPr/>
        </p:nvSpPr>
        <p:spPr>
          <a:xfrm>
            <a:off x="946150" y="62357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Offner et al. 2014</a:t>
            </a:r>
          </a:p>
        </p:txBody>
      </p:sp>
    </p:spTree>
    <p:extLst>
      <p:ext uri="{BB962C8B-B14F-4D97-AF65-F5344CB8AC3E}">
        <p14:creationId xmlns:p14="http://schemas.microsoft.com/office/powerpoint/2010/main" val="2116717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AFB7A-E2E6-1D8D-2A10-1E5BBF19D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does this matter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9BA2E-461B-B61B-A748-F5AD3BCBA2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It is unclear how </a:t>
            </a:r>
            <a:r>
              <a:rPr lang="en-GB" dirty="0" err="1"/>
              <a:t>protostellar</a:t>
            </a:r>
            <a:r>
              <a:rPr lang="en-GB" dirty="0"/>
              <a:t> jets interact with the filaments they form in</a:t>
            </a:r>
          </a:p>
          <a:p>
            <a:r>
              <a:rPr lang="en-GB" dirty="0"/>
              <a:t>Filaments encourage feeding axially</a:t>
            </a:r>
          </a:p>
          <a:p>
            <a:pPr lvl="1"/>
            <a:r>
              <a:rPr lang="en-GB" dirty="0"/>
              <a:t>While jets disperse matter along the line of impact</a:t>
            </a:r>
          </a:p>
          <a:p>
            <a:r>
              <a:rPr lang="en-GB" dirty="0"/>
              <a:t>Both </a:t>
            </a:r>
            <a:r>
              <a:rPr lang="en-GB" dirty="0" err="1"/>
              <a:t>protostellar</a:t>
            </a:r>
            <a:r>
              <a:rPr lang="en-GB" dirty="0"/>
              <a:t> jets and filaments have strong directionality</a:t>
            </a:r>
          </a:p>
          <a:p>
            <a:pPr lvl="1"/>
            <a:r>
              <a:rPr lang="en-GB" dirty="0"/>
              <a:t>Any interactions will leave a statistical effect that should be observable</a:t>
            </a:r>
          </a:p>
          <a:p>
            <a:r>
              <a:rPr lang="en-GB" dirty="0"/>
              <a:t>If there is a correlation</a:t>
            </a:r>
          </a:p>
          <a:p>
            <a:pPr lvl="1"/>
            <a:r>
              <a:rPr lang="en-GB" dirty="0"/>
              <a:t>Jets can be used as a diagnostic for the accretion processes within filaments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977EE0-56F5-7720-E3C0-384AAFCA3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C05E-E8E6-44B1-8AAA-025F38F4BF2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619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CB19-7446-0DE6-3B27-0BE69AE0D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3612D-463A-E4D3-0579-DF151D2C1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25625"/>
            <a:ext cx="3371850" cy="4351338"/>
          </a:xfrm>
        </p:spPr>
        <p:txBody>
          <a:bodyPr anchor="ctr"/>
          <a:lstStyle/>
          <a:p>
            <a:r>
              <a:rPr lang="en-GB" dirty="0"/>
              <a:t>Simulated by various teams</a:t>
            </a:r>
          </a:p>
          <a:p>
            <a:pPr lvl="1"/>
            <a:r>
              <a:rPr lang="en-GB" dirty="0" err="1"/>
              <a:t>Federrath</a:t>
            </a:r>
            <a:r>
              <a:rPr lang="en-GB" dirty="0"/>
              <a:t> et al. 2014</a:t>
            </a:r>
          </a:p>
          <a:p>
            <a:pPr lvl="1"/>
            <a:r>
              <a:rPr lang="en-GB" dirty="0" err="1"/>
              <a:t>Grudić</a:t>
            </a:r>
            <a:r>
              <a:rPr lang="en-GB" dirty="0"/>
              <a:t> et al.  2021</a:t>
            </a:r>
          </a:p>
          <a:p>
            <a:r>
              <a:rPr lang="en-GB" dirty="0"/>
              <a:t>Focus tends to be on isolated systems and clusters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D085AC-4DBA-5AE5-DE42-278739B3C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C05E-E8E6-44B1-8AAA-025F38F4BF28}" type="slidenum">
              <a:rPr lang="en-GB" smtClean="0"/>
              <a:t>7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0566A7-B699-1AF4-7D85-E473EE130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1682011"/>
            <a:ext cx="8121650" cy="40749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06A18B-2BEE-38C5-92D3-F121444B28D3}"/>
              </a:ext>
            </a:extLst>
          </p:cNvPr>
          <p:cNvSpPr txBox="1"/>
          <p:nvPr/>
        </p:nvSpPr>
        <p:spPr>
          <a:xfrm>
            <a:off x="8902700" y="5864035"/>
            <a:ext cx="3219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Grudić</a:t>
            </a:r>
            <a:r>
              <a:rPr lang="en-GB" dirty="0"/>
              <a:t> et al.  2021</a:t>
            </a:r>
          </a:p>
        </p:txBody>
      </p:sp>
    </p:spTree>
    <p:extLst>
      <p:ext uri="{BB962C8B-B14F-4D97-AF65-F5344CB8AC3E}">
        <p14:creationId xmlns:p14="http://schemas.microsoft.com/office/powerpoint/2010/main" val="1203233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E4609-6B0F-F692-815B-96EF31E22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AREPO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AADE1-0FF1-FFA2-970F-64344D72F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89955" cy="4351338"/>
          </a:xfrm>
        </p:spPr>
        <p:txBody>
          <a:bodyPr anchor="ctr"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Moving-Mesh Hydrodynamical Simulation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Cells roughly follow bulk motion of gas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Small-scale advection modelled by exchanging fluxes between cells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Used for many scales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 err="1"/>
              <a:t>IllustrisTNG</a:t>
            </a:r>
            <a:r>
              <a:rPr lang="en-GB" dirty="0"/>
              <a:t> – cosmological scale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dirty="0"/>
              <a:t>D Nelson+ 2021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SMUGGLE – full galaxies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dirty="0"/>
              <a:t>F Marinacci+ 2019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 err="1"/>
              <a:t>Cloudfactory</a:t>
            </a:r>
            <a:r>
              <a:rPr lang="en-GB" dirty="0"/>
              <a:t> – molecular clouds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dirty="0"/>
              <a:t>RJ Smith+ 2019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E24770-CA93-83CF-65AC-56630F28B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C05E-E8E6-44B1-8AAA-025F38F4BF28}" type="slidenum">
              <a:rPr lang="en-GB" smtClean="0"/>
              <a:t>8</a:t>
            </a:fld>
            <a:endParaRPr lang="en-GB"/>
          </a:p>
        </p:txBody>
      </p:sp>
      <p:pic>
        <p:nvPicPr>
          <p:cNvPr id="5" name="arepo_KH_instability_50x50">
            <a:hlinkClick r:id="" action="ppaction://media"/>
            <a:extLst>
              <a:ext uri="{FF2B5EF4-FFF2-40B4-BE49-F238E27FC236}">
                <a16:creationId xmlns:a16="http://schemas.microsoft.com/office/drawing/2014/main" id="{6A4CD2BE-5239-5F0B-1790-DEFB173002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64755" y="1914525"/>
            <a:ext cx="4022725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5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4E44E-FAD4-6E8B-3679-F260D7612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Ingredients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440BF-769A-C639-ADF2-D10FFFE14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Time dependent chemistry</a:t>
            </a:r>
          </a:p>
          <a:p>
            <a:pPr lvl="1"/>
            <a:r>
              <a:rPr lang="en-GB" dirty="0"/>
              <a:t>H2, HI, H+, CO, C+</a:t>
            </a:r>
          </a:p>
          <a:p>
            <a:pPr lvl="1"/>
            <a:r>
              <a:rPr lang="en-GB" dirty="0"/>
              <a:t>Glover &amp; Low 2007</a:t>
            </a:r>
          </a:p>
          <a:p>
            <a:r>
              <a:rPr lang="en-GB" dirty="0"/>
              <a:t>Jeans refinement</a:t>
            </a:r>
          </a:p>
          <a:p>
            <a:r>
              <a:rPr lang="en-GB" dirty="0"/>
              <a:t>Gas softening length : 8.02 AU</a:t>
            </a:r>
          </a:p>
          <a:p>
            <a:r>
              <a:rPr lang="en-GB" dirty="0"/>
              <a:t>Sink softening length : 802 AU</a:t>
            </a:r>
          </a:p>
          <a:p>
            <a:r>
              <a:rPr lang="en-GB" dirty="0"/>
              <a:t>I have implemented:</a:t>
            </a:r>
          </a:p>
          <a:p>
            <a:pPr lvl="1"/>
            <a:r>
              <a:rPr lang="en-GB" dirty="0"/>
              <a:t>Additional refinement</a:t>
            </a:r>
          </a:p>
          <a:p>
            <a:pPr lvl="1"/>
            <a:r>
              <a:rPr lang="en-GB" dirty="0"/>
              <a:t>Additional feedback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4C9326-C7AF-A3C2-9D17-91BF7F7CE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C05E-E8E6-44B1-8AAA-025F38F4BF2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079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8587</TotalTime>
  <Words>516</Words>
  <Application>Microsoft Office PowerPoint</Application>
  <PresentationFormat>Widescreen</PresentationFormat>
  <Paragraphs>122</Paragraphs>
  <Slides>20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Wingdings</vt:lpstr>
      <vt:lpstr>Office Theme</vt:lpstr>
      <vt:lpstr>The effect of Protostellar Jets on the surrounding ISM </vt:lpstr>
      <vt:lpstr>Summary </vt:lpstr>
      <vt:lpstr>Protostellar Jets? </vt:lpstr>
      <vt:lpstr>Much variety </vt:lpstr>
      <vt:lpstr>Filamentary</vt:lpstr>
      <vt:lpstr>Why does this matter</vt:lpstr>
      <vt:lpstr>Simulations</vt:lpstr>
      <vt:lpstr>AREPO</vt:lpstr>
      <vt:lpstr>Ingredients</vt:lpstr>
      <vt:lpstr>Sink particles</vt:lpstr>
      <vt:lpstr>Refinement</vt:lpstr>
      <vt:lpstr>Injection region</vt:lpstr>
      <vt:lpstr>Injection region</vt:lpstr>
      <vt:lpstr>Initial test case</vt:lpstr>
      <vt:lpstr>Initial test case</vt:lpstr>
      <vt:lpstr>PowerPoint Presentation</vt:lpstr>
      <vt:lpstr>PowerPoint Presentation</vt:lpstr>
      <vt:lpstr>PowerPoint Presentation</vt:lpstr>
      <vt:lpstr>PowerPoint Presentation</vt:lpstr>
      <vt:lpstr>Conclusion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Sansith Hewapathirana</dc:creator>
  <cp:lastModifiedBy>Sansith Hewapathirana</cp:lastModifiedBy>
  <cp:revision>12</cp:revision>
  <dcterms:created xsi:type="dcterms:W3CDTF">2025-05-22T06:05:28Z</dcterms:created>
  <dcterms:modified xsi:type="dcterms:W3CDTF">2025-05-29T06:27:38Z</dcterms:modified>
</cp:coreProperties>
</file>